
<file path=[Content_Types].xml><?xml version="1.0" encoding="utf-8"?>
<Types xmlns="http://schemas.openxmlformats.org/package/2006/content-types">
  <Override PartName="/customXml/itemProps2.xml" ContentType="application/vnd.openxmlformats-officedocument.customXmlProperties+xml"/>
  <Override PartName="/customXml/itemProps3.xml" ContentType="application/vnd.openxmlformats-officedocument.customXmlProperties+xml"/>
  <Default Extension="png" ContentType="image/png"/>
  <Override PartName="/ppt/notesSlides/notesSlide1.xml" ContentType="application/vnd.openxmlformats-officedocument.presentationml.notesSlide+xml"/>
  <Override PartName="/ppt/diagrams/colors1.xml" ContentType="application/vnd.openxmlformats-officedocument.drawingml.diagramColors+xml"/>
  <Override PartName="/customXml/itemProps1.xml" ContentType="application/vnd.openxmlformats-officedocument.customXmlProperties+xml"/>
  <Override PartName="/ppt/slideMasters/slideMaster1.xml" ContentType="application/vnd.openxmlformats-officedocument.presentationml.slideMaster+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rawing1.xml" ContentType="application/vnd.ms-office.drawingml.diagramDrawing+xml"/>
  <Override PartName="/ppt/slides/slide1.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diagrams/quickStyle1.xml" ContentType="application/vnd.openxmlformats-officedocument.drawingml.diagramStyle+xml"/>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tableStyles.xml" ContentType="application/vnd.openxmlformats-officedocument.presentationml.tableStyles+xml"/>
  <Override PartName="/docProps/custom.xml" ContentType="application/vnd.openxmlformats-officedocument.custom-properties+xml"/>
  <Default Extension="gif" ContentType="image/gif"/>
  <Override PartName="/ppt/diagrams/layout1.xml" ContentType="application/vnd.openxmlformats-officedocument.drawingml.diagramLayout+xml"/>
  <Override PartName="/customXml/itemProps4.xml" ContentType="application/vnd.openxmlformats-officedocument.customXmlProperties+xml"/>
  <Override PartName="/ppt/handoutMasters/handoutMaster1.xml" ContentType="application/vnd.openxmlformats-officedocument.presentationml.handoutMaster+xml"/>
  <Override PartName="/ppt/viewProps.xml" ContentType="application/vnd.openxmlformats-officedocument.presentationml.viewProps+xml"/>
  <Override PartName="/ppt/diagrams/data1.xml" ContentType="application/vnd.openxmlformats-officedocument.drawingml.diagramData+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48" r:id="rId5"/>
  </p:sldMasterIdLst>
  <p:notesMasterIdLst>
    <p:notesMasterId r:id="rId7"/>
  </p:notesMasterIdLst>
  <p:handoutMasterIdLst>
    <p:handoutMasterId r:id="rId8"/>
  </p:handoutMasterIdLst>
  <p:sldIdLst>
    <p:sldId id="256" r:id="rId6"/>
  </p:sldIdLst>
  <p:sldSz cx="30238700" cy="42803763"/>
  <p:notesSz cx="6858000" cy="9144000"/>
  <p:defaultTextStyle>
    <a:defPPr>
      <a:defRPr lang="en-US"/>
    </a:defPPr>
    <a:lvl1pPr algn="l" rtl="0" eaLnBrk="0" fontAlgn="base" hangingPunct="0">
      <a:spcBef>
        <a:spcPct val="0"/>
      </a:spcBef>
      <a:spcAft>
        <a:spcPct val="0"/>
      </a:spcAft>
      <a:defRPr sz="2400" kern="1200">
        <a:solidFill>
          <a:schemeClr val="tx1"/>
        </a:solidFill>
        <a:latin typeface="Times" pitchFamily="18" charset="0"/>
        <a:ea typeface="+mn-ea"/>
        <a:cs typeface="+mn-cs"/>
      </a:defRPr>
    </a:lvl1pPr>
    <a:lvl2pPr marL="457200" algn="l" rtl="0" eaLnBrk="0" fontAlgn="base" hangingPunct="0">
      <a:spcBef>
        <a:spcPct val="0"/>
      </a:spcBef>
      <a:spcAft>
        <a:spcPct val="0"/>
      </a:spcAft>
      <a:defRPr sz="2400" kern="1200">
        <a:solidFill>
          <a:schemeClr val="tx1"/>
        </a:solidFill>
        <a:latin typeface="Times" pitchFamily="18" charset="0"/>
        <a:ea typeface="+mn-ea"/>
        <a:cs typeface="+mn-cs"/>
      </a:defRPr>
    </a:lvl2pPr>
    <a:lvl3pPr marL="914400" algn="l" rtl="0" eaLnBrk="0" fontAlgn="base" hangingPunct="0">
      <a:spcBef>
        <a:spcPct val="0"/>
      </a:spcBef>
      <a:spcAft>
        <a:spcPct val="0"/>
      </a:spcAft>
      <a:defRPr sz="2400" kern="1200">
        <a:solidFill>
          <a:schemeClr val="tx1"/>
        </a:solidFill>
        <a:latin typeface="Times" pitchFamily="18" charset="0"/>
        <a:ea typeface="+mn-ea"/>
        <a:cs typeface="+mn-cs"/>
      </a:defRPr>
    </a:lvl3pPr>
    <a:lvl4pPr marL="1371600" algn="l" rtl="0" eaLnBrk="0" fontAlgn="base" hangingPunct="0">
      <a:spcBef>
        <a:spcPct val="0"/>
      </a:spcBef>
      <a:spcAft>
        <a:spcPct val="0"/>
      </a:spcAft>
      <a:defRPr sz="2400" kern="1200">
        <a:solidFill>
          <a:schemeClr val="tx1"/>
        </a:solidFill>
        <a:latin typeface="Times" pitchFamily="18" charset="0"/>
        <a:ea typeface="+mn-ea"/>
        <a:cs typeface="+mn-cs"/>
      </a:defRPr>
    </a:lvl4pPr>
    <a:lvl5pPr marL="1828800" algn="l" rtl="0" eaLnBrk="0" fontAlgn="base" hangingPunct="0">
      <a:spcBef>
        <a:spcPct val="0"/>
      </a:spcBef>
      <a:spcAft>
        <a:spcPct val="0"/>
      </a:spcAft>
      <a:defRPr sz="2400" kern="1200">
        <a:solidFill>
          <a:schemeClr val="tx1"/>
        </a:solidFill>
        <a:latin typeface="Times" pitchFamily="18" charset="0"/>
        <a:ea typeface="+mn-ea"/>
        <a:cs typeface="+mn-cs"/>
      </a:defRPr>
    </a:lvl5pPr>
    <a:lvl6pPr marL="2286000" algn="l" defTabSz="914400" rtl="0" eaLnBrk="1" latinLnBrk="0" hangingPunct="1">
      <a:defRPr sz="2400" kern="1200">
        <a:solidFill>
          <a:schemeClr val="tx1"/>
        </a:solidFill>
        <a:latin typeface="Times" pitchFamily="18" charset="0"/>
        <a:ea typeface="+mn-ea"/>
        <a:cs typeface="+mn-cs"/>
      </a:defRPr>
    </a:lvl6pPr>
    <a:lvl7pPr marL="2743200" algn="l" defTabSz="914400" rtl="0" eaLnBrk="1" latinLnBrk="0" hangingPunct="1">
      <a:defRPr sz="2400" kern="1200">
        <a:solidFill>
          <a:schemeClr val="tx1"/>
        </a:solidFill>
        <a:latin typeface="Times" pitchFamily="18" charset="0"/>
        <a:ea typeface="+mn-ea"/>
        <a:cs typeface="+mn-cs"/>
      </a:defRPr>
    </a:lvl7pPr>
    <a:lvl8pPr marL="3200400" algn="l" defTabSz="914400" rtl="0" eaLnBrk="1" latinLnBrk="0" hangingPunct="1">
      <a:defRPr sz="2400" kern="1200">
        <a:solidFill>
          <a:schemeClr val="tx1"/>
        </a:solidFill>
        <a:latin typeface="Times" pitchFamily="18" charset="0"/>
        <a:ea typeface="+mn-ea"/>
        <a:cs typeface="+mn-cs"/>
      </a:defRPr>
    </a:lvl8pPr>
    <a:lvl9pPr marL="3657600" algn="l" defTabSz="914400" rtl="0" eaLnBrk="1" latinLnBrk="0" hangingPunct="1">
      <a:defRPr sz="2400" kern="1200">
        <a:solidFill>
          <a:schemeClr val="tx1"/>
        </a:solidFill>
        <a:latin typeface="Times" pitchFamily="18"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66"/>
    <a:srgbClr val="002D55"/>
    <a:srgbClr val="001B31"/>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13190" autoAdjust="0"/>
    <p:restoredTop sz="90929" autoAdjust="0"/>
  </p:normalViewPr>
  <p:slideViewPr>
    <p:cSldViewPr>
      <p:cViewPr>
        <p:scale>
          <a:sx n="33" d="100"/>
          <a:sy n="33" d="100"/>
        </p:scale>
        <p:origin x="-2520" y="2076"/>
      </p:cViewPr>
      <p:guideLst>
        <p:guide orient="horz" pos="13488"/>
        <p:guide pos="9524"/>
      </p:guideLst>
    </p:cSldViewPr>
  </p:slideViewPr>
  <p:outlineViewPr>
    <p:cViewPr>
      <p:scale>
        <a:sx n="33" d="100"/>
        <a:sy n="33" d="100"/>
      </p:scale>
      <p:origin x="0" y="0"/>
    </p:cViewPr>
  </p:outlin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handoutMaster" Target="handoutMasters/handoutMaster1.xml"/><Relationship Id="rId3" Type="http://schemas.openxmlformats.org/officeDocument/2006/relationships/customXml" Target="../customXml/item3.xml"/><Relationship Id="rId7" Type="http://schemas.openxmlformats.org/officeDocument/2006/relationships/notesMaster" Target="notesMasters/notesMaster1.xml"/><Relationship Id="rId12" Type="http://schemas.openxmlformats.org/officeDocument/2006/relationships/tableStyles" Target="tableStyles.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theme" Target="theme/theme1.xml"/><Relationship Id="rId5" Type="http://schemas.openxmlformats.org/officeDocument/2006/relationships/slideMaster" Target="slideMasters/slideMaster1.xml"/><Relationship Id="rId10" Type="http://schemas.openxmlformats.org/officeDocument/2006/relationships/viewProps" Target="viewProps.xml"/><Relationship Id="rId4" Type="http://schemas.openxmlformats.org/officeDocument/2006/relationships/customXml" Target="../customXml/item4.xml"/><Relationship Id="rId9"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CAC49FE-0746-A640-A533-476E8504F570}" type="doc">
      <dgm:prSet loTypeId="urn:microsoft.com/office/officeart/2005/8/layout/hierarchy4" loCatId="" qsTypeId="urn:microsoft.com/office/officeart/2005/8/quickstyle/simple4" qsCatId="simple" csTypeId="urn:microsoft.com/office/officeart/2005/8/colors/accent1_2" csCatId="accent1" phldr="1"/>
      <dgm:spPr/>
      <dgm:t>
        <a:bodyPr/>
        <a:lstStyle/>
        <a:p>
          <a:endParaRPr lang="en-US"/>
        </a:p>
      </dgm:t>
    </dgm:pt>
    <dgm:pt modelId="{24C7AEC7-FAE8-8546-A614-8546810F3E91}">
      <dgm:prSet phldrT="[Text]"/>
      <dgm:spPr/>
      <dgm:t>
        <a:bodyPr/>
        <a:lstStyle/>
        <a:p>
          <a:r>
            <a:rPr lang="en-US" dirty="0" err="1" smtClean="0"/>
            <a:t>PyGenie</a:t>
          </a:r>
          <a:r>
            <a:rPr lang="en-US" dirty="0" smtClean="0"/>
            <a:t> API</a:t>
          </a:r>
          <a:endParaRPr lang="en-US" dirty="0"/>
        </a:p>
      </dgm:t>
    </dgm:pt>
    <dgm:pt modelId="{35115DAD-B406-2944-AA70-1EB96D537B5F}" type="parTrans" cxnId="{A69F034F-4401-034D-AACE-22B95E646C8E}">
      <dgm:prSet/>
      <dgm:spPr/>
      <dgm:t>
        <a:bodyPr/>
        <a:lstStyle/>
        <a:p>
          <a:endParaRPr lang="en-US"/>
        </a:p>
      </dgm:t>
    </dgm:pt>
    <dgm:pt modelId="{0CA54001-B8FA-DD4F-9E44-B9ED0EB9940F}" type="sibTrans" cxnId="{A69F034F-4401-034D-AACE-22B95E646C8E}">
      <dgm:prSet/>
      <dgm:spPr/>
      <dgm:t>
        <a:bodyPr/>
        <a:lstStyle/>
        <a:p>
          <a:endParaRPr lang="en-US"/>
        </a:p>
      </dgm:t>
    </dgm:pt>
    <dgm:pt modelId="{48367E58-808C-F246-91E6-F25E6DD7DB5E}">
      <dgm:prSet phldrT="[Text]"/>
      <dgm:spPr/>
      <dgm:t>
        <a:bodyPr/>
        <a:lstStyle/>
        <a:p>
          <a:r>
            <a:rPr lang="en-US" dirty="0" smtClean="0"/>
            <a:t>SECI API</a:t>
          </a:r>
          <a:endParaRPr lang="en-US" dirty="0"/>
        </a:p>
      </dgm:t>
    </dgm:pt>
    <dgm:pt modelId="{64913E4D-AC06-5A4D-B3F7-C80F2AF38FE4}" type="parTrans" cxnId="{38A36256-9C2E-6B4B-BFAC-FC1B5A59F247}">
      <dgm:prSet/>
      <dgm:spPr/>
      <dgm:t>
        <a:bodyPr/>
        <a:lstStyle/>
        <a:p>
          <a:endParaRPr lang="en-US"/>
        </a:p>
      </dgm:t>
    </dgm:pt>
    <dgm:pt modelId="{BAE6958A-F040-0748-91AE-FD256BC1B71F}" type="sibTrans" cxnId="{38A36256-9C2E-6B4B-BFAC-FC1B5A59F247}">
      <dgm:prSet/>
      <dgm:spPr/>
      <dgm:t>
        <a:bodyPr/>
        <a:lstStyle/>
        <a:p>
          <a:endParaRPr lang="en-US"/>
        </a:p>
      </dgm:t>
    </dgm:pt>
    <dgm:pt modelId="{739CD890-887E-A844-BFAF-6F751B6C8E1E}">
      <dgm:prSet phldrT="[Text]"/>
      <dgm:spPr/>
      <dgm:t>
        <a:bodyPr/>
        <a:lstStyle/>
        <a:p>
          <a:r>
            <a:rPr lang="en-US" dirty="0" smtClean="0"/>
            <a:t>Instrument control program </a:t>
          </a:r>
          <a:r>
            <a:rPr lang="en-US" dirty="0" smtClean="0">
              <a:sym typeface="Wingdings"/>
            </a:rPr>
            <a:t> DAE</a:t>
          </a:r>
          <a:endParaRPr lang="en-US" dirty="0"/>
        </a:p>
      </dgm:t>
    </dgm:pt>
    <dgm:pt modelId="{F51F3E7D-FB20-AF45-825E-49FC36D11971}" type="parTrans" cxnId="{105D5E1D-2DB9-4E46-B26D-67B62E535E95}">
      <dgm:prSet/>
      <dgm:spPr/>
      <dgm:t>
        <a:bodyPr/>
        <a:lstStyle/>
        <a:p>
          <a:endParaRPr lang="en-US"/>
        </a:p>
      </dgm:t>
    </dgm:pt>
    <dgm:pt modelId="{6D2C1D4E-9E81-124E-907D-6D5D0A51361B}" type="sibTrans" cxnId="{105D5E1D-2DB9-4E46-B26D-67B62E535E95}">
      <dgm:prSet/>
      <dgm:spPr/>
      <dgm:t>
        <a:bodyPr/>
        <a:lstStyle/>
        <a:p>
          <a:endParaRPr lang="en-US"/>
        </a:p>
      </dgm:t>
    </dgm:pt>
    <dgm:pt modelId="{53D7F5FA-774C-6449-96DA-BD8AC11491A2}">
      <dgm:prSet phldrT="[Text]"/>
      <dgm:spPr/>
      <dgm:t>
        <a:bodyPr/>
        <a:lstStyle/>
        <a:p>
          <a:r>
            <a:rPr lang="en-US" dirty="0" smtClean="0"/>
            <a:t>SECI </a:t>
          </a:r>
          <a:r>
            <a:rPr lang="en-US" dirty="0" smtClean="0">
              <a:sym typeface="Wingdings"/>
            </a:rPr>
            <a:t> Sample environment &amp; chopper control</a:t>
          </a:r>
          <a:endParaRPr lang="en-US" dirty="0"/>
        </a:p>
      </dgm:t>
    </dgm:pt>
    <dgm:pt modelId="{23068850-4BA8-1F40-8FA9-FDF9867B538A}" type="parTrans" cxnId="{8A7A7527-A815-B441-94A7-E0B9E19261BB}">
      <dgm:prSet/>
      <dgm:spPr/>
      <dgm:t>
        <a:bodyPr/>
        <a:lstStyle/>
        <a:p>
          <a:endParaRPr lang="en-US"/>
        </a:p>
      </dgm:t>
    </dgm:pt>
    <dgm:pt modelId="{8D9604B4-785F-2B47-A1B7-4BA18F2AE706}" type="sibTrans" cxnId="{8A7A7527-A815-B441-94A7-E0B9E19261BB}">
      <dgm:prSet/>
      <dgm:spPr/>
      <dgm:t>
        <a:bodyPr/>
        <a:lstStyle/>
        <a:p>
          <a:endParaRPr lang="en-US"/>
        </a:p>
      </dgm:t>
    </dgm:pt>
    <dgm:pt modelId="{1B9F5232-9DA7-6445-AC7D-61CE9FB65ADD}">
      <dgm:prSet phldrT="[Text]"/>
      <dgm:spPr/>
      <dgm:t>
        <a:bodyPr/>
        <a:lstStyle/>
        <a:p>
          <a:r>
            <a:rPr lang="en-US" dirty="0" smtClean="0"/>
            <a:t>NI </a:t>
          </a:r>
          <a:r>
            <a:rPr lang="en-US" dirty="0" err="1" smtClean="0"/>
            <a:t>LabView</a:t>
          </a:r>
          <a:r>
            <a:rPr lang="en-US" dirty="0" smtClean="0"/>
            <a:t> </a:t>
          </a:r>
          <a:r>
            <a:rPr lang="en-US" dirty="0" smtClean="0">
              <a:sym typeface="Wingdings"/>
            </a:rPr>
            <a:t> device control</a:t>
          </a:r>
          <a:endParaRPr lang="en-US" dirty="0"/>
        </a:p>
      </dgm:t>
    </dgm:pt>
    <dgm:pt modelId="{B5E68314-4C65-2842-9ABD-B340A1C2229B}" type="parTrans" cxnId="{7E517587-1EBC-4343-B802-F68F400C91D7}">
      <dgm:prSet/>
      <dgm:spPr/>
      <dgm:t>
        <a:bodyPr/>
        <a:lstStyle/>
        <a:p>
          <a:endParaRPr lang="en-US"/>
        </a:p>
      </dgm:t>
    </dgm:pt>
    <dgm:pt modelId="{886A5A9D-D0AC-DB47-8175-29E4DD95C319}" type="sibTrans" cxnId="{7E517587-1EBC-4343-B802-F68F400C91D7}">
      <dgm:prSet/>
      <dgm:spPr/>
      <dgm:t>
        <a:bodyPr/>
        <a:lstStyle/>
        <a:p>
          <a:endParaRPr lang="en-US"/>
        </a:p>
      </dgm:t>
    </dgm:pt>
    <dgm:pt modelId="{7FEE3E5E-D11D-B640-8D6C-F3648EC152BF}">
      <dgm:prSet/>
      <dgm:spPr/>
      <dgm:t>
        <a:bodyPr/>
        <a:lstStyle/>
        <a:p>
          <a:r>
            <a:rPr lang="en-US" dirty="0" err="1" smtClean="0"/>
            <a:t>MantidPlot</a:t>
          </a:r>
          <a:r>
            <a:rPr lang="en-US" dirty="0" smtClean="0"/>
            <a:t> Python interface</a:t>
          </a:r>
          <a:endParaRPr lang="en-US" dirty="0"/>
        </a:p>
      </dgm:t>
    </dgm:pt>
    <dgm:pt modelId="{8AAA549E-C4C4-B647-9451-491D00163E41}" type="parTrans" cxnId="{E5D32002-B4EE-8F42-82DB-6384B71D17B5}">
      <dgm:prSet/>
      <dgm:spPr/>
      <dgm:t>
        <a:bodyPr/>
        <a:lstStyle/>
        <a:p>
          <a:endParaRPr lang="en-US"/>
        </a:p>
      </dgm:t>
    </dgm:pt>
    <dgm:pt modelId="{A5D6B985-78D1-AE4B-ADEB-3868ABE4FE98}" type="sibTrans" cxnId="{E5D32002-B4EE-8F42-82DB-6384B71D17B5}">
      <dgm:prSet/>
      <dgm:spPr/>
      <dgm:t>
        <a:bodyPr/>
        <a:lstStyle/>
        <a:p>
          <a:endParaRPr lang="en-US"/>
        </a:p>
      </dgm:t>
    </dgm:pt>
    <dgm:pt modelId="{CA1C82C2-7F28-E144-8F88-2FCAF8E15293}">
      <dgm:prSet/>
      <dgm:spPr/>
      <dgm:t>
        <a:bodyPr/>
        <a:lstStyle/>
        <a:p>
          <a:r>
            <a:rPr lang="en-US" dirty="0" smtClean="0"/>
            <a:t>SECI interface</a:t>
          </a:r>
          <a:endParaRPr lang="en-US" dirty="0"/>
        </a:p>
      </dgm:t>
    </dgm:pt>
    <dgm:pt modelId="{E2A3259A-4D5F-9F4B-97E9-22E47A6CCA7A}" type="parTrans" cxnId="{97923794-3713-B84C-B2E6-4881B9349DE1}">
      <dgm:prSet/>
      <dgm:spPr/>
      <dgm:t>
        <a:bodyPr/>
        <a:lstStyle/>
        <a:p>
          <a:endParaRPr lang="en-US"/>
        </a:p>
      </dgm:t>
    </dgm:pt>
    <dgm:pt modelId="{B7D8D911-B0E1-9C40-B1D5-0A59481A03EE}" type="sibTrans" cxnId="{97923794-3713-B84C-B2E6-4881B9349DE1}">
      <dgm:prSet/>
      <dgm:spPr/>
      <dgm:t>
        <a:bodyPr/>
        <a:lstStyle/>
        <a:p>
          <a:endParaRPr lang="en-US"/>
        </a:p>
      </dgm:t>
    </dgm:pt>
    <dgm:pt modelId="{3798B52B-C362-6940-8042-756776DCADB4}" type="pres">
      <dgm:prSet presAssocID="{0CAC49FE-0746-A640-A533-476E8504F570}" presName="Name0" presStyleCnt="0">
        <dgm:presLayoutVars>
          <dgm:chPref val="1"/>
          <dgm:dir/>
          <dgm:animOne val="branch"/>
          <dgm:animLvl val="lvl"/>
          <dgm:resizeHandles/>
        </dgm:presLayoutVars>
      </dgm:prSet>
      <dgm:spPr/>
      <dgm:t>
        <a:bodyPr/>
        <a:lstStyle/>
        <a:p>
          <a:endParaRPr lang="en-GB"/>
        </a:p>
      </dgm:t>
    </dgm:pt>
    <dgm:pt modelId="{88604A80-1909-2946-A559-72DFDA2FEF67}" type="pres">
      <dgm:prSet presAssocID="{7FEE3E5E-D11D-B640-8D6C-F3648EC152BF}" presName="vertOne" presStyleCnt="0"/>
      <dgm:spPr/>
    </dgm:pt>
    <dgm:pt modelId="{57DDD81F-DC38-B247-A296-21E4B033A2EC}" type="pres">
      <dgm:prSet presAssocID="{7FEE3E5E-D11D-B640-8D6C-F3648EC152BF}" presName="txOne" presStyleLbl="node0" presStyleIdx="0" presStyleCnt="3" custScaleX="123581" custScaleY="34450" custLinFactNeighborX="3526" custLinFactNeighborY="582">
        <dgm:presLayoutVars>
          <dgm:chPref val="3"/>
        </dgm:presLayoutVars>
      </dgm:prSet>
      <dgm:spPr/>
      <dgm:t>
        <a:bodyPr/>
        <a:lstStyle/>
        <a:p>
          <a:endParaRPr lang="en-US"/>
        </a:p>
      </dgm:t>
    </dgm:pt>
    <dgm:pt modelId="{0F57C5EA-463E-A246-A345-B25879DF01D9}" type="pres">
      <dgm:prSet presAssocID="{7FEE3E5E-D11D-B640-8D6C-F3648EC152BF}" presName="horzOne" presStyleCnt="0"/>
      <dgm:spPr/>
    </dgm:pt>
    <dgm:pt modelId="{92090F7B-4916-AC40-934E-5E593748DF76}" type="pres">
      <dgm:prSet presAssocID="{A5D6B985-78D1-AE4B-ADEB-3868ABE4FE98}" presName="sibSpaceOne" presStyleCnt="0"/>
      <dgm:spPr/>
    </dgm:pt>
    <dgm:pt modelId="{A1E1F54E-F851-AD40-831B-ABD3DB2776F8}" type="pres">
      <dgm:prSet presAssocID="{CA1C82C2-7F28-E144-8F88-2FCAF8E15293}" presName="vertOne" presStyleCnt="0"/>
      <dgm:spPr/>
    </dgm:pt>
    <dgm:pt modelId="{0BD0757D-72EB-8540-9905-5A319914D792}" type="pres">
      <dgm:prSet presAssocID="{CA1C82C2-7F28-E144-8F88-2FCAF8E15293}" presName="txOne" presStyleLbl="node0" presStyleIdx="1" presStyleCnt="3" custScaleX="122352" custScaleY="24720" custLinFactX="-32158" custLinFactNeighborX="-100000" custLinFactNeighborY="38509">
        <dgm:presLayoutVars>
          <dgm:chPref val="3"/>
        </dgm:presLayoutVars>
      </dgm:prSet>
      <dgm:spPr/>
      <dgm:t>
        <a:bodyPr/>
        <a:lstStyle/>
        <a:p>
          <a:endParaRPr lang="en-GB"/>
        </a:p>
      </dgm:t>
    </dgm:pt>
    <dgm:pt modelId="{8619AE2D-728B-064D-BA96-ECE3B4DD3C3E}" type="pres">
      <dgm:prSet presAssocID="{CA1C82C2-7F28-E144-8F88-2FCAF8E15293}" presName="horzOne" presStyleCnt="0"/>
      <dgm:spPr/>
    </dgm:pt>
    <dgm:pt modelId="{8E725A88-F440-9845-B469-6606C2B1228B}" type="pres">
      <dgm:prSet presAssocID="{B7D8D911-B0E1-9C40-B1D5-0A59481A03EE}" presName="sibSpaceOne" presStyleCnt="0"/>
      <dgm:spPr/>
    </dgm:pt>
    <dgm:pt modelId="{AD447BF9-8304-194E-9824-A64D9DB3BF77}" type="pres">
      <dgm:prSet presAssocID="{24C7AEC7-FAE8-8546-A614-8546810F3E91}" presName="vertOne" presStyleCnt="0"/>
      <dgm:spPr/>
    </dgm:pt>
    <dgm:pt modelId="{E129F379-C0CA-8C4D-B3BE-8CBFE1151C61}" type="pres">
      <dgm:prSet presAssocID="{24C7AEC7-FAE8-8546-A614-8546810F3E91}" presName="txOne" presStyleLbl="node0" presStyleIdx="2" presStyleCnt="3" custScaleY="34686">
        <dgm:presLayoutVars>
          <dgm:chPref val="3"/>
        </dgm:presLayoutVars>
      </dgm:prSet>
      <dgm:spPr/>
      <dgm:t>
        <a:bodyPr/>
        <a:lstStyle/>
        <a:p>
          <a:endParaRPr lang="en-GB"/>
        </a:p>
      </dgm:t>
    </dgm:pt>
    <dgm:pt modelId="{0CF17F4C-5DB7-4349-90E4-60205D66239A}" type="pres">
      <dgm:prSet presAssocID="{24C7AEC7-FAE8-8546-A614-8546810F3E91}" presName="parTransOne" presStyleCnt="0"/>
      <dgm:spPr/>
    </dgm:pt>
    <dgm:pt modelId="{08BDF29F-CDB3-E24C-82E3-B48D8C8C16E5}" type="pres">
      <dgm:prSet presAssocID="{24C7AEC7-FAE8-8546-A614-8546810F3E91}" presName="horzOne" presStyleCnt="0"/>
      <dgm:spPr/>
    </dgm:pt>
    <dgm:pt modelId="{D909DCB8-6504-534C-AEF3-7E2027876987}" type="pres">
      <dgm:prSet presAssocID="{48367E58-808C-F246-91E6-F25E6DD7DB5E}" presName="vertTwo" presStyleCnt="0"/>
      <dgm:spPr/>
    </dgm:pt>
    <dgm:pt modelId="{3855AEFA-4E76-4C43-9FBE-33ADD16A45D3}" type="pres">
      <dgm:prSet presAssocID="{48367E58-808C-F246-91E6-F25E6DD7DB5E}" presName="txTwo" presStyleLbl="node2" presStyleIdx="0" presStyleCnt="2" custScaleY="23169">
        <dgm:presLayoutVars>
          <dgm:chPref val="3"/>
        </dgm:presLayoutVars>
      </dgm:prSet>
      <dgm:spPr/>
      <dgm:t>
        <a:bodyPr/>
        <a:lstStyle/>
        <a:p>
          <a:endParaRPr lang="en-GB"/>
        </a:p>
      </dgm:t>
    </dgm:pt>
    <dgm:pt modelId="{8A2EB481-A190-5744-A74F-35518C782470}" type="pres">
      <dgm:prSet presAssocID="{48367E58-808C-F246-91E6-F25E6DD7DB5E}" presName="parTransTwo" presStyleCnt="0"/>
      <dgm:spPr/>
    </dgm:pt>
    <dgm:pt modelId="{18B1C9D9-1311-4246-B1EA-228A8E5D6B33}" type="pres">
      <dgm:prSet presAssocID="{48367E58-808C-F246-91E6-F25E6DD7DB5E}" presName="horzTwo" presStyleCnt="0"/>
      <dgm:spPr/>
    </dgm:pt>
    <dgm:pt modelId="{E26E5398-D817-5944-A1DC-71E2E13E4F13}" type="pres">
      <dgm:prSet presAssocID="{739CD890-887E-A844-BFAF-6F751B6C8E1E}" presName="vertThree" presStyleCnt="0"/>
      <dgm:spPr/>
    </dgm:pt>
    <dgm:pt modelId="{B2C538D5-728B-5442-93A0-FFD79EC1BE97}" type="pres">
      <dgm:prSet presAssocID="{739CD890-887E-A844-BFAF-6F751B6C8E1E}" presName="txThree" presStyleLbl="node3" presStyleIdx="0" presStyleCnt="2">
        <dgm:presLayoutVars>
          <dgm:chPref val="3"/>
        </dgm:presLayoutVars>
      </dgm:prSet>
      <dgm:spPr/>
      <dgm:t>
        <a:bodyPr/>
        <a:lstStyle/>
        <a:p>
          <a:endParaRPr lang="en-US"/>
        </a:p>
      </dgm:t>
    </dgm:pt>
    <dgm:pt modelId="{6F08D2F5-CDDC-054C-960D-F5F74CA45F7E}" type="pres">
      <dgm:prSet presAssocID="{739CD890-887E-A844-BFAF-6F751B6C8E1E}" presName="horzThree" presStyleCnt="0"/>
      <dgm:spPr/>
    </dgm:pt>
    <dgm:pt modelId="{B9851F38-41F8-744A-8CE2-F564DC31EABA}" type="pres">
      <dgm:prSet presAssocID="{6D2C1D4E-9E81-124E-907D-6D5D0A51361B}" presName="sibSpaceThree" presStyleCnt="0"/>
      <dgm:spPr/>
    </dgm:pt>
    <dgm:pt modelId="{83A96180-9AFD-214F-AE85-49A130D70D16}" type="pres">
      <dgm:prSet presAssocID="{53D7F5FA-774C-6449-96DA-BD8AC11491A2}" presName="vertThree" presStyleCnt="0"/>
      <dgm:spPr/>
    </dgm:pt>
    <dgm:pt modelId="{2B4CCAC9-E381-3E4A-A915-852B8E25E881}" type="pres">
      <dgm:prSet presAssocID="{53D7F5FA-774C-6449-96DA-BD8AC11491A2}" presName="txThree" presStyleLbl="node3" presStyleIdx="1" presStyleCnt="2">
        <dgm:presLayoutVars>
          <dgm:chPref val="3"/>
        </dgm:presLayoutVars>
      </dgm:prSet>
      <dgm:spPr/>
      <dgm:t>
        <a:bodyPr/>
        <a:lstStyle/>
        <a:p>
          <a:endParaRPr lang="en-US"/>
        </a:p>
      </dgm:t>
    </dgm:pt>
    <dgm:pt modelId="{75FB281C-705F-B04E-9688-FD4A2A51A63F}" type="pres">
      <dgm:prSet presAssocID="{53D7F5FA-774C-6449-96DA-BD8AC11491A2}" presName="horzThree" presStyleCnt="0"/>
      <dgm:spPr/>
    </dgm:pt>
    <dgm:pt modelId="{2599CBB7-CB96-4A40-9939-5FE66F79DEEB}" type="pres">
      <dgm:prSet presAssocID="{BAE6958A-F040-0748-91AE-FD256BC1B71F}" presName="sibSpaceTwo" presStyleCnt="0"/>
      <dgm:spPr/>
    </dgm:pt>
    <dgm:pt modelId="{8D4A67D7-09AA-D849-847E-BBE4729F79EA}" type="pres">
      <dgm:prSet presAssocID="{1B9F5232-9DA7-6445-AC7D-61CE9FB65ADD}" presName="vertTwo" presStyleCnt="0"/>
      <dgm:spPr/>
    </dgm:pt>
    <dgm:pt modelId="{E3196FA2-5580-8645-87DD-6D13A8A1BAEE}" type="pres">
      <dgm:prSet presAssocID="{1B9F5232-9DA7-6445-AC7D-61CE9FB65ADD}" presName="txTwo" presStyleLbl="node2" presStyleIdx="1" presStyleCnt="2" custLinFactY="6341" custLinFactNeighborX="-819" custLinFactNeighborY="100000">
        <dgm:presLayoutVars>
          <dgm:chPref val="3"/>
        </dgm:presLayoutVars>
      </dgm:prSet>
      <dgm:spPr/>
      <dgm:t>
        <a:bodyPr/>
        <a:lstStyle/>
        <a:p>
          <a:endParaRPr lang="en-US"/>
        </a:p>
      </dgm:t>
    </dgm:pt>
    <dgm:pt modelId="{73A1DEA9-583A-0346-94BD-B7059C5B0D56}" type="pres">
      <dgm:prSet presAssocID="{1B9F5232-9DA7-6445-AC7D-61CE9FB65ADD}" presName="horzTwo" presStyleCnt="0"/>
      <dgm:spPr/>
    </dgm:pt>
  </dgm:ptLst>
  <dgm:cxnLst>
    <dgm:cxn modelId="{97923794-3713-B84C-B2E6-4881B9349DE1}" srcId="{0CAC49FE-0746-A640-A533-476E8504F570}" destId="{CA1C82C2-7F28-E144-8F88-2FCAF8E15293}" srcOrd="1" destOrd="0" parTransId="{E2A3259A-4D5F-9F4B-97E9-22E47A6CCA7A}" sibTransId="{B7D8D911-B0E1-9C40-B1D5-0A59481A03EE}"/>
    <dgm:cxn modelId="{5FB02850-323A-D94C-B780-12FC241C5D8E}" type="presOf" srcId="{CA1C82C2-7F28-E144-8F88-2FCAF8E15293}" destId="{0BD0757D-72EB-8540-9905-5A319914D792}" srcOrd="0" destOrd="0" presId="urn:microsoft.com/office/officeart/2005/8/layout/hierarchy4"/>
    <dgm:cxn modelId="{3AAEE0B6-D742-6146-81D2-11883A3ED5A8}" type="presOf" srcId="{7FEE3E5E-D11D-B640-8D6C-F3648EC152BF}" destId="{57DDD81F-DC38-B247-A296-21E4B033A2EC}" srcOrd="0" destOrd="0" presId="urn:microsoft.com/office/officeart/2005/8/layout/hierarchy4"/>
    <dgm:cxn modelId="{1988F927-BBC2-334B-ADC2-616250994803}" type="presOf" srcId="{1B9F5232-9DA7-6445-AC7D-61CE9FB65ADD}" destId="{E3196FA2-5580-8645-87DD-6D13A8A1BAEE}" srcOrd="0" destOrd="0" presId="urn:microsoft.com/office/officeart/2005/8/layout/hierarchy4"/>
    <dgm:cxn modelId="{A69F034F-4401-034D-AACE-22B95E646C8E}" srcId="{0CAC49FE-0746-A640-A533-476E8504F570}" destId="{24C7AEC7-FAE8-8546-A614-8546810F3E91}" srcOrd="2" destOrd="0" parTransId="{35115DAD-B406-2944-AA70-1EB96D537B5F}" sibTransId="{0CA54001-B8FA-DD4F-9E44-B9ED0EB9940F}"/>
    <dgm:cxn modelId="{0A2EEC70-E993-5040-9957-E6D322605542}" type="presOf" srcId="{53D7F5FA-774C-6449-96DA-BD8AC11491A2}" destId="{2B4CCAC9-E381-3E4A-A915-852B8E25E881}" srcOrd="0" destOrd="0" presId="urn:microsoft.com/office/officeart/2005/8/layout/hierarchy4"/>
    <dgm:cxn modelId="{38A36256-9C2E-6B4B-BFAC-FC1B5A59F247}" srcId="{24C7AEC7-FAE8-8546-A614-8546810F3E91}" destId="{48367E58-808C-F246-91E6-F25E6DD7DB5E}" srcOrd="0" destOrd="0" parTransId="{64913E4D-AC06-5A4D-B3F7-C80F2AF38FE4}" sibTransId="{BAE6958A-F040-0748-91AE-FD256BC1B71F}"/>
    <dgm:cxn modelId="{DED4790D-4EFA-1443-ADAC-B62645683D85}" type="presOf" srcId="{48367E58-808C-F246-91E6-F25E6DD7DB5E}" destId="{3855AEFA-4E76-4C43-9FBE-33ADD16A45D3}" srcOrd="0" destOrd="0" presId="urn:microsoft.com/office/officeart/2005/8/layout/hierarchy4"/>
    <dgm:cxn modelId="{7E517587-1EBC-4343-B802-F68F400C91D7}" srcId="{24C7AEC7-FAE8-8546-A614-8546810F3E91}" destId="{1B9F5232-9DA7-6445-AC7D-61CE9FB65ADD}" srcOrd="1" destOrd="0" parTransId="{B5E68314-4C65-2842-9ABD-B340A1C2229B}" sibTransId="{886A5A9D-D0AC-DB47-8175-29E4DD95C319}"/>
    <dgm:cxn modelId="{105D5E1D-2DB9-4E46-B26D-67B62E535E95}" srcId="{48367E58-808C-F246-91E6-F25E6DD7DB5E}" destId="{739CD890-887E-A844-BFAF-6F751B6C8E1E}" srcOrd="0" destOrd="0" parTransId="{F51F3E7D-FB20-AF45-825E-49FC36D11971}" sibTransId="{6D2C1D4E-9E81-124E-907D-6D5D0A51361B}"/>
    <dgm:cxn modelId="{06713EE8-161D-874D-ABC7-5BFB9B0C8D07}" type="presOf" srcId="{739CD890-887E-A844-BFAF-6F751B6C8E1E}" destId="{B2C538D5-728B-5442-93A0-FFD79EC1BE97}" srcOrd="0" destOrd="0" presId="urn:microsoft.com/office/officeart/2005/8/layout/hierarchy4"/>
    <dgm:cxn modelId="{84316FC3-3744-264D-88B6-91ED9B074018}" type="presOf" srcId="{0CAC49FE-0746-A640-A533-476E8504F570}" destId="{3798B52B-C362-6940-8042-756776DCADB4}" srcOrd="0" destOrd="0" presId="urn:microsoft.com/office/officeart/2005/8/layout/hierarchy4"/>
    <dgm:cxn modelId="{E5D32002-B4EE-8F42-82DB-6384B71D17B5}" srcId="{0CAC49FE-0746-A640-A533-476E8504F570}" destId="{7FEE3E5E-D11D-B640-8D6C-F3648EC152BF}" srcOrd="0" destOrd="0" parTransId="{8AAA549E-C4C4-B647-9451-491D00163E41}" sibTransId="{A5D6B985-78D1-AE4B-ADEB-3868ABE4FE98}"/>
    <dgm:cxn modelId="{AD265245-0754-9149-899C-947E278A6C8F}" type="presOf" srcId="{24C7AEC7-FAE8-8546-A614-8546810F3E91}" destId="{E129F379-C0CA-8C4D-B3BE-8CBFE1151C61}" srcOrd="0" destOrd="0" presId="urn:microsoft.com/office/officeart/2005/8/layout/hierarchy4"/>
    <dgm:cxn modelId="{8A7A7527-A815-B441-94A7-E0B9E19261BB}" srcId="{48367E58-808C-F246-91E6-F25E6DD7DB5E}" destId="{53D7F5FA-774C-6449-96DA-BD8AC11491A2}" srcOrd="1" destOrd="0" parTransId="{23068850-4BA8-1F40-8FA9-FDF9867B538A}" sibTransId="{8D9604B4-785F-2B47-A1B7-4BA18F2AE706}"/>
    <dgm:cxn modelId="{621CE6F6-F4C8-AD48-A703-D77BBC0015E6}" type="presParOf" srcId="{3798B52B-C362-6940-8042-756776DCADB4}" destId="{88604A80-1909-2946-A559-72DFDA2FEF67}" srcOrd="0" destOrd="0" presId="urn:microsoft.com/office/officeart/2005/8/layout/hierarchy4"/>
    <dgm:cxn modelId="{96E34079-E341-4343-947E-942F140710F2}" type="presParOf" srcId="{88604A80-1909-2946-A559-72DFDA2FEF67}" destId="{57DDD81F-DC38-B247-A296-21E4B033A2EC}" srcOrd="0" destOrd="0" presId="urn:microsoft.com/office/officeart/2005/8/layout/hierarchy4"/>
    <dgm:cxn modelId="{50455495-ECF3-AC45-AC06-E2EBF1BA92BA}" type="presParOf" srcId="{88604A80-1909-2946-A559-72DFDA2FEF67}" destId="{0F57C5EA-463E-A246-A345-B25879DF01D9}" srcOrd="1" destOrd="0" presId="urn:microsoft.com/office/officeart/2005/8/layout/hierarchy4"/>
    <dgm:cxn modelId="{2F2FA314-8C2D-4741-AA9F-5B23C9F3FB04}" type="presParOf" srcId="{3798B52B-C362-6940-8042-756776DCADB4}" destId="{92090F7B-4916-AC40-934E-5E593748DF76}" srcOrd="1" destOrd="0" presId="urn:microsoft.com/office/officeart/2005/8/layout/hierarchy4"/>
    <dgm:cxn modelId="{367F15AC-076C-514C-850D-CC6CD9895EDA}" type="presParOf" srcId="{3798B52B-C362-6940-8042-756776DCADB4}" destId="{A1E1F54E-F851-AD40-831B-ABD3DB2776F8}" srcOrd="2" destOrd="0" presId="urn:microsoft.com/office/officeart/2005/8/layout/hierarchy4"/>
    <dgm:cxn modelId="{406DD2E6-C0DC-8047-9B8A-EC51FE2B96F9}" type="presParOf" srcId="{A1E1F54E-F851-AD40-831B-ABD3DB2776F8}" destId="{0BD0757D-72EB-8540-9905-5A319914D792}" srcOrd="0" destOrd="0" presId="urn:microsoft.com/office/officeart/2005/8/layout/hierarchy4"/>
    <dgm:cxn modelId="{5E00CD71-1970-DF48-9170-C9ECF40E2DBC}" type="presParOf" srcId="{A1E1F54E-F851-AD40-831B-ABD3DB2776F8}" destId="{8619AE2D-728B-064D-BA96-ECE3B4DD3C3E}" srcOrd="1" destOrd="0" presId="urn:microsoft.com/office/officeart/2005/8/layout/hierarchy4"/>
    <dgm:cxn modelId="{05164694-2EBE-2341-B7E3-DD5DE286B3CB}" type="presParOf" srcId="{3798B52B-C362-6940-8042-756776DCADB4}" destId="{8E725A88-F440-9845-B469-6606C2B1228B}" srcOrd="3" destOrd="0" presId="urn:microsoft.com/office/officeart/2005/8/layout/hierarchy4"/>
    <dgm:cxn modelId="{3D821640-D2F1-BE4F-8E3E-451EC0B735B1}" type="presParOf" srcId="{3798B52B-C362-6940-8042-756776DCADB4}" destId="{AD447BF9-8304-194E-9824-A64D9DB3BF77}" srcOrd="4" destOrd="0" presId="urn:microsoft.com/office/officeart/2005/8/layout/hierarchy4"/>
    <dgm:cxn modelId="{F65907C8-FC6D-7B4B-9752-E92995031146}" type="presParOf" srcId="{AD447BF9-8304-194E-9824-A64D9DB3BF77}" destId="{E129F379-C0CA-8C4D-B3BE-8CBFE1151C61}" srcOrd="0" destOrd="0" presId="urn:microsoft.com/office/officeart/2005/8/layout/hierarchy4"/>
    <dgm:cxn modelId="{0E03AC5C-9D9C-1749-AC23-09352931025C}" type="presParOf" srcId="{AD447BF9-8304-194E-9824-A64D9DB3BF77}" destId="{0CF17F4C-5DB7-4349-90E4-60205D66239A}" srcOrd="1" destOrd="0" presId="urn:microsoft.com/office/officeart/2005/8/layout/hierarchy4"/>
    <dgm:cxn modelId="{88C4A1A9-8F6B-9348-80B6-685B3D5539D7}" type="presParOf" srcId="{AD447BF9-8304-194E-9824-A64D9DB3BF77}" destId="{08BDF29F-CDB3-E24C-82E3-B48D8C8C16E5}" srcOrd="2" destOrd="0" presId="urn:microsoft.com/office/officeart/2005/8/layout/hierarchy4"/>
    <dgm:cxn modelId="{01413B9B-CD1D-774F-86A0-F289C36C1C28}" type="presParOf" srcId="{08BDF29F-CDB3-E24C-82E3-B48D8C8C16E5}" destId="{D909DCB8-6504-534C-AEF3-7E2027876987}" srcOrd="0" destOrd="0" presId="urn:microsoft.com/office/officeart/2005/8/layout/hierarchy4"/>
    <dgm:cxn modelId="{47D5D66B-C24F-134B-8437-662403BC889C}" type="presParOf" srcId="{D909DCB8-6504-534C-AEF3-7E2027876987}" destId="{3855AEFA-4E76-4C43-9FBE-33ADD16A45D3}" srcOrd="0" destOrd="0" presId="urn:microsoft.com/office/officeart/2005/8/layout/hierarchy4"/>
    <dgm:cxn modelId="{0E41EB56-EDF9-7742-AAFC-F6E3F8D42E9C}" type="presParOf" srcId="{D909DCB8-6504-534C-AEF3-7E2027876987}" destId="{8A2EB481-A190-5744-A74F-35518C782470}" srcOrd="1" destOrd="0" presId="urn:microsoft.com/office/officeart/2005/8/layout/hierarchy4"/>
    <dgm:cxn modelId="{C35C6DD7-45BC-3345-9F4F-EA126795B3D9}" type="presParOf" srcId="{D909DCB8-6504-534C-AEF3-7E2027876987}" destId="{18B1C9D9-1311-4246-B1EA-228A8E5D6B33}" srcOrd="2" destOrd="0" presId="urn:microsoft.com/office/officeart/2005/8/layout/hierarchy4"/>
    <dgm:cxn modelId="{D8104869-80B3-8F42-81FB-13D20218B658}" type="presParOf" srcId="{18B1C9D9-1311-4246-B1EA-228A8E5D6B33}" destId="{E26E5398-D817-5944-A1DC-71E2E13E4F13}" srcOrd="0" destOrd="0" presId="urn:microsoft.com/office/officeart/2005/8/layout/hierarchy4"/>
    <dgm:cxn modelId="{6A98A678-6A99-984B-9F6F-F9A6F7AAE13B}" type="presParOf" srcId="{E26E5398-D817-5944-A1DC-71E2E13E4F13}" destId="{B2C538D5-728B-5442-93A0-FFD79EC1BE97}" srcOrd="0" destOrd="0" presId="urn:microsoft.com/office/officeart/2005/8/layout/hierarchy4"/>
    <dgm:cxn modelId="{4E22A9F4-AFC3-0440-AA7A-701993C3E82F}" type="presParOf" srcId="{E26E5398-D817-5944-A1DC-71E2E13E4F13}" destId="{6F08D2F5-CDDC-054C-960D-F5F74CA45F7E}" srcOrd="1" destOrd="0" presId="urn:microsoft.com/office/officeart/2005/8/layout/hierarchy4"/>
    <dgm:cxn modelId="{BE113C95-EF7C-7448-98DA-C7B806529231}" type="presParOf" srcId="{18B1C9D9-1311-4246-B1EA-228A8E5D6B33}" destId="{B9851F38-41F8-744A-8CE2-F564DC31EABA}" srcOrd="1" destOrd="0" presId="urn:microsoft.com/office/officeart/2005/8/layout/hierarchy4"/>
    <dgm:cxn modelId="{7F093260-D043-0A4F-8B5A-D9592E38ADC0}" type="presParOf" srcId="{18B1C9D9-1311-4246-B1EA-228A8E5D6B33}" destId="{83A96180-9AFD-214F-AE85-49A130D70D16}" srcOrd="2" destOrd="0" presId="urn:microsoft.com/office/officeart/2005/8/layout/hierarchy4"/>
    <dgm:cxn modelId="{FF731D06-FE2A-8A40-A223-63F54D1529AB}" type="presParOf" srcId="{83A96180-9AFD-214F-AE85-49A130D70D16}" destId="{2B4CCAC9-E381-3E4A-A915-852B8E25E881}" srcOrd="0" destOrd="0" presId="urn:microsoft.com/office/officeart/2005/8/layout/hierarchy4"/>
    <dgm:cxn modelId="{2AF21015-9C27-9744-92B9-2FE727D2FAA5}" type="presParOf" srcId="{83A96180-9AFD-214F-AE85-49A130D70D16}" destId="{75FB281C-705F-B04E-9688-FD4A2A51A63F}" srcOrd="1" destOrd="0" presId="urn:microsoft.com/office/officeart/2005/8/layout/hierarchy4"/>
    <dgm:cxn modelId="{DE92A1E7-079C-6A4A-8F4C-14361EE0722C}" type="presParOf" srcId="{08BDF29F-CDB3-E24C-82E3-B48D8C8C16E5}" destId="{2599CBB7-CB96-4A40-9939-5FE66F79DEEB}" srcOrd="1" destOrd="0" presId="urn:microsoft.com/office/officeart/2005/8/layout/hierarchy4"/>
    <dgm:cxn modelId="{0B43B58A-4718-6D47-921D-83E080A29E2C}" type="presParOf" srcId="{08BDF29F-CDB3-E24C-82E3-B48D8C8C16E5}" destId="{8D4A67D7-09AA-D849-847E-BBE4729F79EA}" srcOrd="2" destOrd="0" presId="urn:microsoft.com/office/officeart/2005/8/layout/hierarchy4"/>
    <dgm:cxn modelId="{90B62ACE-0FBB-774E-A3D8-402028B519DA}" type="presParOf" srcId="{8D4A67D7-09AA-D849-847E-BBE4729F79EA}" destId="{E3196FA2-5580-8645-87DD-6D13A8A1BAEE}" srcOrd="0" destOrd="0" presId="urn:microsoft.com/office/officeart/2005/8/layout/hierarchy4"/>
    <dgm:cxn modelId="{07DECE8C-3681-2D47-AE5E-5A85365C1F68}" type="presParOf" srcId="{8D4A67D7-09AA-D849-847E-BBE4729F79EA}" destId="{73A1DEA9-583A-0346-94BD-B7059C5B0D56}" srcOrd="1" destOrd="0" presId="urn:microsoft.com/office/officeart/2005/8/layout/hierarchy4"/>
  </dgm:cxnLst>
  <dgm:bg/>
  <dgm:whole/>
  <dgm:extLst>
    <a:ext uri="http://schemas.microsoft.com/office/drawing/2008/diagram">
      <dsp:dataModelExt xmlns:dsp="http://schemas.microsoft.com/office/drawing/2008/diagram" xmlns="" relId="rId10" minVer="http://schemas.openxmlformats.org/drawingml/2006/diagram"/>
    </a:ext>
  </dgm:extLst>
</dgm:dataModel>
</file>

<file path=ppt/diagrams/drawing1.xml><?xml version="1.0" encoding="utf-8"?>
<dsp:drawing xmlns:dgm="http://schemas.openxmlformats.org/drawingml/2006/diagram" xmlns:a="http://schemas.openxmlformats.org/drawingml/2006/main" xmlns:dsp="http://schemas.microsoft.com/office/drawing/2008/diagram">
  <dsp:spTree>
    <dsp:nvGrpSpPr>
      <dsp:cNvPr id="0" name=""/>
      <dsp:cNvGrpSpPr/>
    </dsp:nvGrpSpPr>
    <dsp:grpSpPr/>
    <dsp:sp modelId="{57DDD81F-DC38-B247-A296-21E4B033A2EC}">
      <dsp:nvSpPr>
        <dsp:cNvPr id="0" name=""/>
        <dsp:cNvSpPr/>
      </dsp:nvSpPr>
      <dsp:spPr>
        <a:xfrm>
          <a:off x="58397" y="37557"/>
          <a:ext cx="1870620" cy="2076494"/>
        </a:xfrm>
        <a:prstGeom prst="roundRect">
          <a:avLst>
            <a:gd name="adj" fmla="val 1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r>
            <a:rPr lang="en-US" sz="2600" kern="1200" dirty="0" err="1" smtClean="0"/>
            <a:t>MantidPlot</a:t>
          </a:r>
          <a:r>
            <a:rPr lang="en-US" sz="2600" kern="1200" dirty="0" smtClean="0"/>
            <a:t> Python interface</a:t>
          </a:r>
          <a:endParaRPr lang="en-US" sz="2600" kern="1200" dirty="0"/>
        </a:p>
      </dsp:txBody>
      <dsp:txXfrm>
        <a:off x="58397" y="37557"/>
        <a:ext cx="1870620" cy="2076494"/>
      </dsp:txXfrm>
    </dsp:sp>
    <dsp:sp modelId="{0BD0757D-72EB-8540-9905-5A319914D792}">
      <dsp:nvSpPr>
        <dsp:cNvPr id="0" name=""/>
        <dsp:cNvSpPr/>
      </dsp:nvSpPr>
      <dsp:spPr>
        <a:xfrm>
          <a:off x="129246" y="2323629"/>
          <a:ext cx="1852017" cy="1490012"/>
        </a:xfrm>
        <a:prstGeom prst="roundRect">
          <a:avLst>
            <a:gd name="adj" fmla="val 1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r>
            <a:rPr lang="en-US" sz="2600" kern="1200" dirty="0" smtClean="0"/>
            <a:t>SECI interface</a:t>
          </a:r>
          <a:endParaRPr lang="en-US" sz="2600" kern="1200" dirty="0"/>
        </a:p>
      </dsp:txBody>
      <dsp:txXfrm>
        <a:off x="129246" y="2323629"/>
        <a:ext cx="1852017" cy="1490012"/>
      </dsp:txXfrm>
    </dsp:sp>
    <dsp:sp modelId="{E129F379-C0CA-8C4D-B3BE-8CBFE1151C61}">
      <dsp:nvSpPr>
        <dsp:cNvPr id="0" name=""/>
        <dsp:cNvSpPr/>
      </dsp:nvSpPr>
      <dsp:spPr>
        <a:xfrm>
          <a:off x="4235762" y="2476"/>
          <a:ext cx="4731763" cy="2090719"/>
        </a:xfrm>
        <a:prstGeom prst="roundRect">
          <a:avLst>
            <a:gd name="adj" fmla="val 1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9060" tIns="99060" rIns="99060" bIns="99060" numCol="1" spcCol="1270" anchor="ctr" anchorCtr="0">
          <a:noAutofit/>
        </a:bodyPr>
        <a:lstStyle/>
        <a:p>
          <a:pPr lvl="0" algn="ctr" defTabSz="1155700">
            <a:lnSpc>
              <a:spcPct val="90000"/>
            </a:lnSpc>
            <a:spcBef>
              <a:spcPct val="0"/>
            </a:spcBef>
            <a:spcAft>
              <a:spcPct val="35000"/>
            </a:spcAft>
          </a:pPr>
          <a:r>
            <a:rPr lang="en-US" sz="2600" kern="1200" dirty="0" err="1" smtClean="0"/>
            <a:t>PyGenie</a:t>
          </a:r>
          <a:r>
            <a:rPr lang="en-US" sz="2600" kern="1200" dirty="0" smtClean="0"/>
            <a:t> API</a:t>
          </a:r>
          <a:endParaRPr lang="en-US" sz="2600" kern="1200" dirty="0"/>
        </a:p>
      </dsp:txBody>
      <dsp:txXfrm>
        <a:off x="4235762" y="2476"/>
        <a:ext cx="4731763" cy="2090719"/>
      </dsp:txXfrm>
    </dsp:sp>
    <dsp:sp modelId="{3855AEFA-4E76-4C43-9FBE-33ADD16A45D3}">
      <dsp:nvSpPr>
        <dsp:cNvPr id="0" name=""/>
        <dsp:cNvSpPr/>
      </dsp:nvSpPr>
      <dsp:spPr>
        <a:xfrm>
          <a:off x="4240381" y="2392514"/>
          <a:ext cx="3084900" cy="1396525"/>
        </a:xfrm>
        <a:prstGeom prst="roundRect">
          <a:avLst>
            <a:gd name="adj" fmla="val 1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t>SECI API</a:t>
          </a:r>
          <a:endParaRPr lang="en-US" sz="2500" kern="1200" dirty="0"/>
        </a:p>
      </dsp:txBody>
      <dsp:txXfrm>
        <a:off x="4240381" y="2392514"/>
        <a:ext cx="3084900" cy="1396525"/>
      </dsp:txXfrm>
    </dsp:sp>
    <dsp:sp modelId="{B2C538D5-728B-5442-93A0-FFD79EC1BE97}">
      <dsp:nvSpPr>
        <dsp:cNvPr id="0" name=""/>
        <dsp:cNvSpPr/>
      </dsp:nvSpPr>
      <dsp:spPr>
        <a:xfrm>
          <a:off x="4240381" y="4088358"/>
          <a:ext cx="1510724" cy="6027558"/>
        </a:xfrm>
        <a:prstGeom prst="roundRect">
          <a:avLst>
            <a:gd name="adj" fmla="val 1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Instrument control program </a:t>
          </a:r>
          <a:r>
            <a:rPr lang="en-US" sz="1800" kern="1200" dirty="0" smtClean="0">
              <a:sym typeface="Wingdings"/>
            </a:rPr>
            <a:t> DAE</a:t>
          </a:r>
          <a:endParaRPr lang="en-US" sz="1800" kern="1200" dirty="0"/>
        </a:p>
      </dsp:txBody>
      <dsp:txXfrm>
        <a:off x="4240381" y="4088358"/>
        <a:ext cx="1510724" cy="6027558"/>
      </dsp:txXfrm>
    </dsp:sp>
    <dsp:sp modelId="{2B4CCAC9-E381-3E4A-A915-852B8E25E881}">
      <dsp:nvSpPr>
        <dsp:cNvPr id="0" name=""/>
        <dsp:cNvSpPr/>
      </dsp:nvSpPr>
      <dsp:spPr>
        <a:xfrm>
          <a:off x="5814556" y="4088358"/>
          <a:ext cx="1510724" cy="6027558"/>
        </a:xfrm>
        <a:prstGeom prst="roundRect">
          <a:avLst>
            <a:gd name="adj" fmla="val 1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t>SECI </a:t>
          </a:r>
          <a:r>
            <a:rPr lang="en-US" sz="1800" kern="1200" dirty="0" smtClean="0">
              <a:sym typeface="Wingdings"/>
            </a:rPr>
            <a:t> Sample environment &amp; chopper control</a:t>
          </a:r>
          <a:endParaRPr lang="en-US" sz="1800" kern="1200" dirty="0"/>
        </a:p>
      </dsp:txBody>
      <dsp:txXfrm>
        <a:off x="5814556" y="4088358"/>
        <a:ext cx="1510724" cy="6027558"/>
      </dsp:txXfrm>
    </dsp:sp>
    <dsp:sp modelId="{E3196FA2-5580-8645-87DD-6D13A8A1BAEE}">
      <dsp:nvSpPr>
        <dsp:cNvPr id="0" name=""/>
        <dsp:cNvSpPr/>
      </dsp:nvSpPr>
      <dsp:spPr>
        <a:xfrm>
          <a:off x="7439809" y="4090835"/>
          <a:ext cx="1510724" cy="6027558"/>
        </a:xfrm>
        <a:prstGeom prst="roundRect">
          <a:avLst>
            <a:gd name="adj" fmla="val 10000"/>
          </a:avLst>
        </a:prstGeom>
        <a:gradFill rotWithShape="0">
          <a:gsLst>
            <a:gs pos="0">
              <a:schemeClr val="accent1">
                <a:hueOff val="0"/>
                <a:satOff val="0"/>
                <a:lumOff val="0"/>
                <a:alphaOff val="0"/>
                <a:shade val="51000"/>
                <a:satMod val="130000"/>
              </a:schemeClr>
            </a:gs>
            <a:gs pos="80000">
              <a:schemeClr val="accent1">
                <a:hueOff val="0"/>
                <a:satOff val="0"/>
                <a:lumOff val="0"/>
                <a:alphaOff val="0"/>
                <a:shade val="93000"/>
                <a:satMod val="130000"/>
              </a:schemeClr>
            </a:gs>
            <a:gs pos="100000">
              <a:schemeClr val="accent1">
                <a:hueOff val="0"/>
                <a:satOff val="0"/>
                <a:lumOff val="0"/>
                <a:alphaOff val="0"/>
                <a:shade val="94000"/>
                <a:satMod val="135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95250" tIns="95250" rIns="95250" bIns="95250" numCol="1" spcCol="1270" anchor="ctr" anchorCtr="0">
          <a:noAutofit/>
        </a:bodyPr>
        <a:lstStyle/>
        <a:p>
          <a:pPr lvl="0" algn="ctr" defTabSz="1111250">
            <a:lnSpc>
              <a:spcPct val="90000"/>
            </a:lnSpc>
            <a:spcBef>
              <a:spcPct val="0"/>
            </a:spcBef>
            <a:spcAft>
              <a:spcPct val="35000"/>
            </a:spcAft>
          </a:pPr>
          <a:r>
            <a:rPr lang="en-US" sz="2500" kern="1200" dirty="0" smtClean="0"/>
            <a:t>NI </a:t>
          </a:r>
          <a:r>
            <a:rPr lang="en-US" sz="2500" kern="1200" dirty="0" err="1" smtClean="0"/>
            <a:t>LabView</a:t>
          </a:r>
          <a:r>
            <a:rPr lang="en-US" sz="2500" kern="1200" dirty="0" smtClean="0"/>
            <a:t> </a:t>
          </a:r>
          <a:r>
            <a:rPr lang="en-US" sz="2500" kern="1200" dirty="0" smtClean="0">
              <a:sym typeface="Wingdings"/>
            </a:rPr>
            <a:t> device control</a:t>
          </a:r>
          <a:endParaRPr lang="en-US" sz="2500" kern="1200" dirty="0"/>
        </a:p>
      </dsp:txBody>
      <dsp:txXfrm>
        <a:off x="7439809" y="4090835"/>
        <a:ext cx="1510724" cy="6027558"/>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4">
  <dgm:title val=""/>
  <dgm:desc val=""/>
  <dgm:catLst>
    <dgm:cat type="hierarchy" pri="4000"/>
    <dgm:cat type="list" pri="24000"/>
    <dgm:cat type="relationship" pri="10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Name0">
    <dgm:varLst>
      <dgm:chPref val="1"/>
      <dgm:dir/>
      <dgm:animOne val="branch"/>
      <dgm:animLvl val="lvl"/>
      <dgm:resizeHandles/>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w" for="ch" forName="vertOne" refType="w"/>
      <dgm:constr type="w" for="des" forName="horzOne" refType="w"/>
      <dgm:constr type="w" for="des" forName="txOne" refType="w"/>
      <dgm:constr type="w" for="des" forName="vertTwo" refType="w"/>
      <dgm:constr type="w" for="des" forName="horzTwo" refType="w"/>
      <dgm:constr type="w" for="des" forName="txTwo" refType="w"/>
      <dgm:constr type="w" for="des" forName="vertThree" refType="w"/>
      <dgm:constr type="w" for="des" forName="horzThree" refType="w"/>
      <dgm:constr type="w" for="des" forName="txThree" refType="w"/>
      <dgm:constr type="w" for="des" forName="vertFour" refType="w"/>
      <dgm:constr type="w" for="des" forName="horzFour" refType="w"/>
      <dgm:constr type="w" for="des" forName="txFour" refType="w"/>
      <dgm:constr type="h" for="des" ptType="node" op="equ"/>
      <dgm:constr type="h" for="des" forName="txOne" refType="h"/>
      <dgm:constr type="userH" for="des" ptType="node" refType="h" refFor="des" refForName="txOne"/>
      <dgm:constr type="primFontSz" for="des" forName="txOne" val="65"/>
      <dgm:constr type="primFontSz" for="des" forName="txTwo" val="65"/>
      <dgm:constr type="primFontSz" for="des" forName="txTwo" refType="primFontSz" refFor="des" refForName="txOne" op="lte"/>
      <dgm:constr type="primFontSz" for="des" forName="txThree" val="65"/>
      <dgm:constr type="primFontSz" for="des" forName="txThree" refType="primFontSz" refFor="des" refForName="txOne" op="lte"/>
      <dgm:constr type="primFontSz" for="des" forName="txThree" refType="primFontSz" refFor="des" refForName="txTwo" op="lte"/>
      <dgm:constr type="primFontSz" for="des" forName="txFour" val="65"/>
      <dgm:constr type="primFontSz" for="des" forName="txFour" refType="primFontSz" refFor="des" refForName="txOne" op="lte"/>
      <dgm:constr type="primFontSz" for="des" forName="txFour" refType="primFontSz" refFor="des" refForName="txTwo" op="lte"/>
      <dgm:constr type="primFontSz" for="des" forName="txFour" refType="primFontSz" refFor="des" refForName="txThree" op="lte"/>
      <dgm:constr type="w" for="des" forName="sibSpaceOne" refType="w" fact="0.168"/>
      <dgm:constr type="w" for="des" forName="sibSpaceTwo" refType="w" refFor="des" refForName="sibSpaceOne" op="equ" fact="0.5"/>
      <dgm:constr type="w" for="des" forName="sibSpaceThree" refType="w" refFor="des" refForName="sibSpaceTwo" op="equ" fact="0.5"/>
      <dgm:constr type="w" for="des" forName="sibSpaceFour" refType="w" refFor="des" refForName="sibSpaceThree" op="equ" fact="0.5"/>
      <dgm:constr type="h" for="des" forName="parTransOne" refType="w" fact="0.056"/>
      <dgm:constr type="h" for="des" forName="parTransTwo" refType="h" refFor="des" refForName="parTransOne" op="equ"/>
      <dgm:constr type="h" for="des" forName="parTransThree" refType="h" refFor="des" refForName="parTransTwo" op="equ"/>
      <dgm:constr type="h" for="des" forName="parTransFour" refType="h" refFor="des" refForName="parTransThree" op="equ"/>
    </dgm:constrLst>
    <dgm:ruleLst/>
    <dgm:forEach name="Name4" axis="ch" ptType="node">
      <dgm:layoutNode name="vertOne">
        <dgm:alg type="lin">
          <dgm:param type="linDir" val="fromT"/>
        </dgm:alg>
        <dgm:shape xmlns:r="http://schemas.openxmlformats.org/officeDocument/2006/relationships" r:blip="">
          <dgm:adjLst/>
        </dgm:shape>
        <dgm:presOf/>
        <dgm:constrLst>
          <dgm:constr type="w" for="ch" forName="txOne" refType="w" refFor="ch" refForName="horzOne" op="gte"/>
        </dgm:constrLst>
        <dgm:ruleLst/>
        <dgm:layoutNode name="txOn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5">
          <dgm:if name="Name6" axis="des" ptType="node" func="cnt" op="gt" val="0">
            <dgm:layoutNode name="parTransOne">
              <dgm:alg type="sp"/>
              <dgm:shape xmlns:r="http://schemas.openxmlformats.org/officeDocument/2006/relationships" r:blip="">
                <dgm:adjLst/>
              </dgm:shape>
              <dgm:presOf/>
              <dgm:constrLst/>
              <dgm:ruleLst/>
            </dgm:layoutNode>
          </dgm:if>
          <dgm:else name="Name7"/>
        </dgm:choose>
        <dgm:layoutNode name="horzOne">
          <dgm:choose name="Name8">
            <dgm:if name="Name9" func="var" arg="dir" op="equ" val="norm">
              <dgm:alg type="lin">
                <dgm:param type="linDir" val="fromL"/>
                <dgm:param type="nodeVertAlign" val="t"/>
              </dgm:alg>
            </dgm:if>
            <dgm:else name="Name1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1" axis="ch" ptType="node">
            <dgm:layoutNode name="vertTwo">
              <dgm:alg type="lin">
                <dgm:param type="linDir" val="fromT"/>
              </dgm:alg>
              <dgm:shape xmlns:r="http://schemas.openxmlformats.org/officeDocument/2006/relationships" r:blip="">
                <dgm:adjLst/>
              </dgm:shape>
              <dgm:presOf/>
              <dgm:constrLst>
                <dgm:constr type="w" for="ch" forName="txTwo" refType="w" refFor="ch" refForName="horzTwo" op="gte"/>
              </dgm:constrLst>
              <dgm:ruleLst/>
              <dgm:layoutNode name="txTwo">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2">
                <dgm:if name="Name13" axis="des" ptType="node" func="cnt" op="gt" val="0">
                  <dgm:layoutNode name="parTransTwo">
                    <dgm:alg type="sp"/>
                    <dgm:shape xmlns:r="http://schemas.openxmlformats.org/officeDocument/2006/relationships" r:blip="">
                      <dgm:adjLst/>
                    </dgm:shape>
                    <dgm:presOf/>
                    <dgm:constrLst/>
                    <dgm:ruleLst/>
                  </dgm:layoutNode>
                </dgm:if>
                <dgm:else name="Name14"/>
              </dgm:choose>
              <dgm:layoutNode name="horzTwo">
                <dgm:choose name="Name15">
                  <dgm:if name="Name16" func="var" arg="dir" op="equ" val="norm">
                    <dgm:alg type="lin">
                      <dgm:param type="linDir" val="fromL"/>
                      <dgm:param type="nodeVertAlign" val="t"/>
                    </dgm:alg>
                  </dgm:if>
                  <dgm:else name="Name17">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18" axis="ch" ptType="node">
                  <dgm:layoutNode name="vertThree">
                    <dgm:alg type="lin">
                      <dgm:param type="linDir" val="fromT"/>
                    </dgm:alg>
                    <dgm:shape xmlns:r="http://schemas.openxmlformats.org/officeDocument/2006/relationships" r:blip="">
                      <dgm:adjLst/>
                    </dgm:shape>
                    <dgm:presOf/>
                    <dgm:constrLst>
                      <dgm:constr type="w" for="ch" forName="txThree" refType="w" refFor="ch" refForName="horzThree" op="gte"/>
                    </dgm:constrLst>
                    <dgm:ruleLst/>
                    <dgm:layoutNode name="txThree">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9">
                      <dgm:if name="Name20" axis="des" ptType="node" func="cnt" op="gt" val="0">
                        <dgm:layoutNode name="parTransThree">
                          <dgm:alg type="sp"/>
                          <dgm:shape xmlns:r="http://schemas.openxmlformats.org/officeDocument/2006/relationships" r:blip="">
                            <dgm:adjLst/>
                          </dgm:shape>
                          <dgm:presOf/>
                          <dgm:constrLst/>
                          <dgm:ruleLst/>
                        </dgm:layoutNode>
                      </dgm:if>
                      <dgm:else name="Name21"/>
                    </dgm:choose>
                    <dgm:layoutNode name="horzThree">
                      <dgm:choose name="Name22">
                        <dgm:if name="Name23" func="var" arg="dir" op="equ" val="norm">
                          <dgm:alg type="lin">
                            <dgm:param type="linDir" val="fromL"/>
                            <dgm:param type="nodeVertAlign" val="t"/>
                          </dgm:alg>
                        </dgm:if>
                        <dgm:else name="Name24">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repeat" axis="ch" ptType="node">
                        <dgm:layoutNode name="vertFour">
                          <dgm:varLst>
                            <dgm:chPref val="3"/>
                          </dgm:varLst>
                          <dgm:alg type="lin">
                            <dgm:param type="linDir" val="fromT"/>
                          </dgm:alg>
                          <dgm:shape xmlns:r="http://schemas.openxmlformats.org/officeDocument/2006/relationships" r:blip="">
                            <dgm:adjLst/>
                          </dgm:shape>
                          <dgm:presOf/>
                          <dgm:constrLst>
                            <dgm:constr type="w" for="ch" forName="txFour" refType="w" refFor="ch" refForName="horzFour" op="gte"/>
                          </dgm:constrLst>
                          <dgm:ruleLst/>
                          <dgm:layoutNode name="txFour">
                            <dgm:varLst>
                              <dgm:chPref val="3"/>
                            </dgm:varLst>
                            <dgm:alg type="tx"/>
                            <dgm:shape xmlns:r="http://schemas.openxmlformats.org/officeDocument/2006/relationships" type="roundRect" r:blip="">
                              <dgm:adjLst>
                                <dgm:adj idx="1" val="0.1"/>
                              </dgm:adjLst>
                            </dgm:shape>
                            <dgm:presOf axis="self"/>
                            <dgm:constrLst>
                              <dgm:constr type="userH"/>
                              <dgm:constr type="h" refType="userH"/>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25">
                            <dgm:if name="Name26" axis="des" ptType="node" func="cnt" op="gt" val="0">
                              <dgm:layoutNode name="parTransFour">
                                <dgm:alg type="sp"/>
                                <dgm:shape xmlns:r="http://schemas.openxmlformats.org/officeDocument/2006/relationships" r:blip="">
                                  <dgm:adjLst/>
                                </dgm:shape>
                                <dgm:presOf/>
                                <dgm:constrLst/>
                                <dgm:ruleLst/>
                              </dgm:layoutNode>
                            </dgm:if>
                            <dgm:else name="Name27"/>
                          </dgm:choose>
                          <dgm:layoutNode name="horzFour">
                            <dgm:choose name="Name28">
                              <dgm:if name="Name29" func="var" arg="dir" op="equ" val="norm">
                                <dgm:alg type="lin">
                                  <dgm:param type="linDir" val="fromL"/>
                                  <dgm:param type="nodeVertAlign" val="t"/>
                                </dgm:alg>
                              </dgm:if>
                              <dgm:else name="Name30">
                                <dgm:alg type="lin">
                                  <dgm:param type="linDir" val="fromR"/>
                                  <dgm:param type="nodeVertAlign" val="t"/>
                                </dgm:alg>
                              </dgm:else>
                            </dgm:choose>
                            <dgm:shape xmlns:r="http://schemas.openxmlformats.org/officeDocument/2006/relationships" r:blip="">
                              <dgm:adjLst/>
                            </dgm:shape>
                            <dgm:presOf/>
                            <dgm:constrLst/>
                            <dgm:ruleLst>
                              <dgm:rule type="w" val="INF" fact="NaN" max="NaN"/>
                            </dgm:ruleLst>
                            <dgm:forEach name="Name31" ref="repeat"/>
                          </dgm:layoutNode>
                        </dgm:layoutNode>
                        <dgm:choose name="Name32">
                          <dgm:if name="Name33" axis="self" ptType="node" func="revPos" op="gte" val="2">
                            <dgm:forEach name="Name34" axis="followSib" ptType="sibTrans" cnt="1">
                              <dgm:layoutNode name="sibSpaceFour">
                                <dgm:alg type="sp"/>
                                <dgm:shape xmlns:r="http://schemas.openxmlformats.org/officeDocument/2006/relationships" r:blip="">
                                  <dgm:adjLst/>
                                </dgm:shape>
                                <dgm:presOf/>
                                <dgm:constrLst/>
                                <dgm:ruleLst/>
                              </dgm:layoutNode>
                            </dgm:forEach>
                          </dgm:if>
                          <dgm:else name="Name35"/>
                        </dgm:choose>
                      </dgm:forEach>
                    </dgm:layoutNode>
                  </dgm:layoutNode>
                  <dgm:choose name="Name36">
                    <dgm:if name="Name37" axis="self" ptType="node" func="revPos" op="gte" val="2">
                      <dgm:forEach name="Name38" axis="followSib" ptType="sibTrans" cnt="1">
                        <dgm:layoutNode name="sibSpaceThree">
                          <dgm:alg type="sp"/>
                          <dgm:shape xmlns:r="http://schemas.openxmlformats.org/officeDocument/2006/relationships" r:blip="">
                            <dgm:adjLst/>
                          </dgm:shape>
                          <dgm:presOf/>
                          <dgm:constrLst/>
                          <dgm:ruleLst/>
                        </dgm:layoutNode>
                      </dgm:forEach>
                    </dgm:if>
                    <dgm:else name="Name39"/>
                  </dgm:choose>
                </dgm:forEach>
              </dgm:layoutNode>
            </dgm:layoutNode>
            <dgm:choose name="Name40">
              <dgm:if name="Name41" axis="self" ptType="node" func="revPos" op="gte" val="2">
                <dgm:forEach name="Name42" axis="followSib" ptType="sibTrans" cnt="1">
                  <dgm:layoutNode name="sibSpaceTwo">
                    <dgm:alg type="sp"/>
                    <dgm:shape xmlns:r="http://schemas.openxmlformats.org/officeDocument/2006/relationships" r:blip="">
                      <dgm:adjLst/>
                    </dgm:shape>
                    <dgm:presOf/>
                    <dgm:constrLst/>
                    <dgm:ruleLst/>
                  </dgm:layoutNode>
                </dgm:forEach>
              </dgm:if>
              <dgm:else name="Name43"/>
            </dgm:choose>
          </dgm:forEach>
        </dgm:layoutNode>
      </dgm:layoutNode>
      <dgm:choose name="Name44">
        <dgm:if name="Name45" axis="self" ptType="node" func="revPos" op="gte" val="2">
          <dgm:forEach name="Name46" axis="followSib" ptType="sibTrans" cnt="1">
            <dgm:layoutNode name="sibSpaceOne">
              <dgm:alg type="sp"/>
              <dgm:shape xmlns:r="http://schemas.openxmlformats.org/officeDocument/2006/relationships" r:blip="">
                <dgm:adjLst/>
              </dgm:shape>
              <dgm:presOf/>
              <dgm:constrLst/>
              <dgm:ruleLst/>
            </dgm:layoutNode>
          </dgm:forEach>
        </dgm:if>
        <dgm:else name="Name47"/>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E78E1D5F-7523-4815-A670-60864F601D30}" type="datetimeFigureOut">
              <a:rPr lang="en-GB" smtClean="0"/>
              <a:pPr/>
              <a:t>17/09/2012</a:t>
            </a:fld>
            <a:endParaRPr lang="en-GB"/>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2733490B-C151-4ED9-AE1B-2EC601608F54}" type="slidenum">
              <a:rPr lang="en-GB" smtClean="0"/>
              <a:pPr/>
              <a:t>‹#›</a:t>
            </a:fld>
            <a:endParaRPr lang="en-GB"/>
          </a:p>
        </p:txBody>
      </p:sp>
    </p:spTree>
    <p:extLst>
      <p:ext uri="{BB962C8B-B14F-4D97-AF65-F5344CB8AC3E}">
        <p14:creationId xmlns:p14="http://schemas.microsoft.com/office/powerpoint/2010/main" xmlns="" val="2990302812"/>
      </p:ext>
    </p:extLst>
  </p:cSld>
  <p:clrMap bg1="lt1" tx1="dk1" bg2="lt2" tx2="dk2" accent1="accent1" accent2="accent2" accent3="accent3" accent4="accent4" accent5="accent5" accent6="accent6" hlink="hlink" folHlink="folHlink"/>
</p:handoutMaster>
</file>

<file path=ppt/media/image1.png>
</file>

<file path=ppt/media/image10.gif>
</file>

<file path=ppt/media/image11.png>
</file>

<file path=ppt/media/image12.png>
</file>

<file path=ppt/media/image2.png>
</file>

<file path=ppt/media/image3.gif>
</file>

<file path=ppt/media/image4.png>
</file>

<file path=ppt/media/image6.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76B4F07-E738-4DFD-883D-BE3839CD703B}" type="datetimeFigureOut">
              <a:rPr lang="en-GB" smtClean="0"/>
              <a:pPr/>
              <a:t>17/09/2012</a:t>
            </a:fld>
            <a:endParaRPr lang="en-GB"/>
          </a:p>
        </p:txBody>
      </p:sp>
      <p:sp>
        <p:nvSpPr>
          <p:cNvPr id="4" name="Slide Image Placeholder 3"/>
          <p:cNvSpPr>
            <a:spLocks noGrp="1" noRot="1" noChangeAspect="1"/>
          </p:cNvSpPr>
          <p:nvPr>
            <p:ph type="sldImg" idx="2"/>
          </p:nvPr>
        </p:nvSpPr>
        <p:spPr>
          <a:xfrm>
            <a:off x="2217738" y="685800"/>
            <a:ext cx="2422525" cy="34290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8A9DC45-0F2D-44F2-940F-E024711DACC1}" type="slidenum">
              <a:rPr lang="en-GB" smtClean="0"/>
              <a:pPr/>
              <a:t>‹#›</a:t>
            </a:fld>
            <a:endParaRPr lang="en-GB"/>
          </a:p>
        </p:txBody>
      </p:sp>
    </p:spTree>
    <p:extLst>
      <p:ext uri="{BB962C8B-B14F-4D97-AF65-F5344CB8AC3E}">
        <p14:creationId xmlns:p14="http://schemas.microsoft.com/office/powerpoint/2010/main" xmlns="" val="4708182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GB"/>
          </a:p>
        </p:txBody>
      </p:sp>
      <p:sp>
        <p:nvSpPr>
          <p:cNvPr id="4" name="Slide Number Placeholder 3"/>
          <p:cNvSpPr>
            <a:spLocks noGrp="1"/>
          </p:cNvSpPr>
          <p:nvPr>
            <p:ph type="sldNum" sz="quarter" idx="10"/>
          </p:nvPr>
        </p:nvSpPr>
        <p:spPr/>
        <p:txBody>
          <a:bodyPr/>
          <a:lstStyle/>
          <a:p>
            <a:fld id="{18A9DC45-0F2D-44F2-940F-E024711DACC1}" type="slidenum">
              <a:rPr lang="en-GB" smtClean="0"/>
              <a:pPr/>
              <a:t>1</a:t>
            </a:fld>
            <a:endParaRPr lang="en-GB"/>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Click to edit Master title style</a:t>
            </a:r>
            <a:endParaRPr lang="en-GB"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57CADFDD-704B-4A18-BB66-157070CB36F7}" type="slidenum">
              <a:rPr lang="en-US"/>
              <a:pPr>
                <a:defRPr/>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GB"/>
          </a:p>
        </p:txBody>
      </p:sp>
      <p:sp>
        <p:nvSpPr>
          <p:cNvPr id="3" name="Content Placeholder 2"/>
          <p:cNvSpPr>
            <a:spLocks noGrp="1"/>
          </p:cNvSpPr>
          <p:nvPr>
            <p:ph sz="half" idx="1"/>
          </p:nvPr>
        </p:nvSpPr>
        <p:spPr>
          <a:xfrm>
            <a:off x="2268538" y="12365038"/>
            <a:ext cx="12774612" cy="256825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4" name="Content Placeholder 3"/>
          <p:cNvSpPr>
            <a:spLocks noGrp="1"/>
          </p:cNvSpPr>
          <p:nvPr>
            <p:ph sz="half" idx="2"/>
          </p:nvPr>
        </p:nvSpPr>
        <p:spPr>
          <a:xfrm>
            <a:off x="15195550" y="12365038"/>
            <a:ext cx="12774613" cy="256825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99EC1B0C-CAB0-4BB7-AEB0-2F6F5540D8E5}" type="slidenum">
              <a:rPr lang="en-US"/>
              <a:pPr>
                <a:defRPr/>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11300" y="3837708"/>
            <a:ext cx="27216100" cy="7134225"/>
          </a:xfrm>
        </p:spPr>
        <p:txBody>
          <a:bodyPr/>
          <a:lstStyle>
            <a:lvl1pPr>
              <a:defRPr/>
            </a:lvl1pPr>
          </a:lstStyle>
          <a:p>
            <a:r>
              <a:rPr lang="en-US" smtClean="0"/>
              <a:t>Click to edit Master title style</a:t>
            </a:r>
            <a:endParaRPr lang="en-GB"/>
          </a:p>
        </p:txBody>
      </p:sp>
      <p:sp>
        <p:nvSpPr>
          <p:cNvPr id="3" name="Text Placeholder 2"/>
          <p:cNvSpPr>
            <a:spLocks noGrp="1"/>
          </p:cNvSpPr>
          <p:nvPr>
            <p:ph type="body" idx="1"/>
          </p:nvPr>
        </p:nvSpPr>
        <p:spPr>
          <a:xfrm>
            <a:off x="1511300" y="11686313"/>
            <a:ext cx="13361988" cy="39941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511300" y="15686841"/>
            <a:ext cx="13361988" cy="2254968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5" name="Text Placeholder 4"/>
          <p:cNvSpPr>
            <a:spLocks noGrp="1"/>
          </p:cNvSpPr>
          <p:nvPr>
            <p:ph type="body" sz="quarter" idx="3"/>
          </p:nvPr>
        </p:nvSpPr>
        <p:spPr>
          <a:xfrm>
            <a:off x="15360650" y="11686313"/>
            <a:ext cx="13366750" cy="3994150"/>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15360650" y="15686841"/>
            <a:ext cx="13366750" cy="22549684"/>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pPr>
              <a:defRPr/>
            </a:pPr>
            <a:fld id="{83A5688C-90BF-4B74-928B-5F1F7BC974BB}" type="slidenum">
              <a:rPr lang="en-US"/>
              <a:pPr>
                <a:defRPr/>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p:txBody>
          <a:bodyPr/>
          <a:lstStyle>
            <a:lvl1pPr>
              <a:defRPr kern="0" baseline="0">
                <a:latin typeface="Arial" pitchFamily="34" charset="0"/>
                <a:cs typeface="Arial" pitchFamily="34" charset="0"/>
              </a:defRPr>
            </a:lvl1pPr>
          </a:lstStyle>
          <a:p>
            <a:pPr>
              <a:defRPr/>
            </a:pPr>
            <a:endParaRPr lang="en-US"/>
          </a:p>
        </p:txBody>
      </p:sp>
      <p:sp>
        <p:nvSpPr>
          <p:cNvPr id="3" name="Rectangle 5"/>
          <p:cNvSpPr>
            <a:spLocks noGrp="1" noChangeArrowheads="1"/>
          </p:cNvSpPr>
          <p:nvPr>
            <p:ph type="ftr" sz="quarter" idx="11"/>
          </p:nvPr>
        </p:nvSpPr>
        <p:spPr/>
        <p:txBody>
          <a:bodyPr/>
          <a:lstStyle>
            <a:lvl1pPr>
              <a:defRPr kern="0" baseline="0">
                <a:latin typeface="Arial" pitchFamily="34" charset="0"/>
                <a:cs typeface="Arial" pitchFamily="34" charset="0"/>
              </a:defRPr>
            </a:lvl1pPr>
          </a:lstStyle>
          <a:p>
            <a:pPr>
              <a:defRPr/>
            </a:pPr>
            <a:endParaRPr lang="en-US"/>
          </a:p>
        </p:txBody>
      </p:sp>
      <p:sp>
        <p:nvSpPr>
          <p:cNvPr id="4" name="Rectangle 6"/>
          <p:cNvSpPr>
            <a:spLocks noGrp="1" noChangeArrowheads="1"/>
          </p:cNvSpPr>
          <p:nvPr>
            <p:ph type="sldNum" sz="quarter" idx="12"/>
          </p:nvPr>
        </p:nvSpPr>
        <p:spPr/>
        <p:txBody>
          <a:bodyPr/>
          <a:lstStyle>
            <a:lvl1pPr>
              <a:defRPr kern="0" baseline="0">
                <a:latin typeface="Arial" pitchFamily="34" charset="0"/>
                <a:cs typeface="Arial" pitchFamily="34" charset="0"/>
              </a:defRPr>
            </a:lvl1pPr>
          </a:lstStyle>
          <a:p>
            <a:pPr>
              <a:defRPr/>
            </a:pPr>
            <a:fld id="{525EE4F0-A14A-4077-8914-DBD2D6A3E5F6}" type="slidenum">
              <a:rPr lang="en-US"/>
              <a:pPr>
                <a:defRPr/>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11300" y="4971141"/>
            <a:ext cx="9948863" cy="3985533"/>
          </a:xfrm>
        </p:spPr>
        <p:txBody>
          <a:bodyPr anchor="b"/>
          <a:lstStyle>
            <a:lvl1pPr algn="l">
              <a:defRPr sz="2000" b="1">
                <a:latin typeface="Arial" pitchFamily="34" charset="0"/>
                <a:cs typeface="Arial" pitchFamily="34" charset="0"/>
              </a:defRPr>
            </a:lvl1pPr>
          </a:lstStyle>
          <a:p>
            <a:r>
              <a:rPr lang="en-US" smtClean="0"/>
              <a:t>Click to edit Master title style</a:t>
            </a:r>
            <a:endParaRPr lang="en-GB"/>
          </a:p>
        </p:txBody>
      </p:sp>
      <p:sp>
        <p:nvSpPr>
          <p:cNvPr id="3" name="Content Placeholder 2"/>
          <p:cNvSpPr>
            <a:spLocks noGrp="1"/>
          </p:cNvSpPr>
          <p:nvPr>
            <p:ph idx="1"/>
          </p:nvPr>
        </p:nvSpPr>
        <p:spPr>
          <a:xfrm>
            <a:off x="11822113" y="5042579"/>
            <a:ext cx="16905287" cy="33193946"/>
          </a:xfrm>
        </p:spPr>
        <p:txBody>
          <a:bodyPr/>
          <a:lstStyle>
            <a:lvl1pPr>
              <a:defRPr sz="3200">
                <a:latin typeface="Arial" pitchFamily="34" charset="0"/>
                <a:cs typeface="Arial" pitchFamily="34" charset="0"/>
              </a:defRPr>
            </a:lvl1pPr>
            <a:lvl2pPr>
              <a:defRPr sz="2800">
                <a:latin typeface="Arial" pitchFamily="34" charset="0"/>
                <a:cs typeface="Arial" pitchFamily="34" charset="0"/>
              </a:defRPr>
            </a:lvl2pPr>
            <a:lvl3pPr>
              <a:defRPr sz="2400">
                <a:latin typeface="Arial" pitchFamily="34" charset="0"/>
                <a:cs typeface="Arial" pitchFamily="34" charset="0"/>
              </a:defRPr>
            </a:lvl3pPr>
            <a:lvl4pPr>
              <a:defRPr sz="2000">
                <a:latin typeface="Arial" pitchFamily="34" charset="0"/>
                <a:cs typeface="Arial" pitchFamily="34" charset="0"/>
              </a:defRPr>
            </a:lvl4pPr>
            <a:lvl5pPr>
              <a:defRPr sz="2000">
                <a:latin typeface="Arial" pitchFamily="34" charset="0"/>
                <a:cs typeface="Arial" pitchFamily="34" charset="0"/>
              </a:defRPr>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1511300" y="8956675"/>
            <a:ext cx="9948863" cy="29279850"/>
          </a:xfrm>
        </p:spPr>
        <p:txBody>
          <a:bodyPr/>
          <a:lstStyle>
            <a:lvl1pPr marL="0" indent="0">
              <a:buNone/>
              <a:defRPr sz="1400">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AB5E14EB-E8DD-4003-A0A7-93AB60B5DC6F}" type="slidenum">
              <a:rPr lang="en-US"/>
              <a:pPr>
                <a:defRPr/>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927725" y="29962475"/>
            <a:ext cx="18141950" cy="3536950"/>
          </a:xfrm>
        </p:spPr>
        <p:txBody>
          <a:bodyPr anchor="b"/>
          <a:lstStyle>
            <a:lvl1pPr algn="l">
              <a:defRPr sz="2000" b="1">
                <a:latin typeface="Arial" pitchFamily="34" charset="0"/>
                <a:cs typeface="Arial" pitchFamily="34" charset="0"/>
              </a:defRPr>
            </a:lvl1pPr>
          </a:lstStyle>
          <a:p>
            <a:r>
              <a:rPr lang="en-US" smtClean="0"/>
              <a:t>Click to edit Master title style</a:t>
            </a:r>
            <a:endParaRPr lang="en-GB"/>
          </a:p>
        </p:txBody>
      </p:sp>
      <p:sp>
        <p:nvSpPr>
          <p:cNvPr id="3" name="Picture Placeholder 2"/>
          <p:cNvSpPr>
            <a:spLocks noGrp="1"/>
          </p:cNvSpPr>
          <p:nvPr>
            <p:ph type="pic" idx="1"/>
          </p:nvPr>
        </p:nvSpPr>
        <p:spPr>
          <a:xfrm>
            <a:off x="5927725" y="4399637"/>
            <a:ext cx="18141950" cy="25107226"/>
          </a:xfrm>
        </p:spPr>
        <p:txBody>
          <a:bodyPr/>
          <a:lstStyle>
            <a:lvl1pPr marL="0" indent="0">
              <a:buNone/>
              <a:defRPr sz="3200">
                <a:latin typeface="Arial" pitchFamily="34" charset="0"/>
                <a:cs typeface="Arial" pitchFamily="34" charset="0"/>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GB" noProof="0" smtClean="0"/>
          </a:p>
        </p:txBody>
      </p:sp>
      <p:sp>
        <p:nvSpPr>
          <p:cNvPr id="4" name="Text Placeholder 3"/>
          <p:cNvSpPr>
            <a:spLocks noGrp="1"/>
          </p:cNvSpPr>
          <p:nvPr>
            <p:ph type="body" sz="half" idx="2"/>
          </p:nvPr>
        </p:nvSpPr>
        <p:spPr>
          <a:xfrm>
            <a:off x="5927725" y="33499425"/>
            <a:ext cx="18141950" cy="5024438"/>
          </a:xfrm>
        </p:spPr>
        <p:txBody>
          <a:bodyPr/>
          <a:lstStyle>
            <a:lvl1pPr marL="0" indent="0">
              <a:buNone/>
              <a:defRPr sz="1400">
                <a:latin typeface="Arial" pitchFamily="34" charset="0"/>
                <a:cs typeface="Arial"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87C4EC73-BF07-42E6-BC55-800BDD1E921E}" type="slidenum">
              <a:rPr lang="en-US"/>
              <a:pPr>
                <a:defRPr/>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2268538" y="3805238"/>
            <a:ext cx="25701625" cy="7134225"/>
          </a:xfrm>
          <a:prstGeom prst="rect">
            <a:avLst/>
          </a:prstGeom>
          <a:noFill/>
          <a:ln w="9525">
            <a:noFill/>
            <a:miter lim="800000"/>
            <a:headEnd/>
            <a:tailEnd/>
          </a:ln>
        </p:spPr>
        <p:txBody>
          <a:bodyPr vert="horz" wrap="square" lIns="417378" tIns="208689" rIns="417378" bIns="208689" numCol="1" anchor="ctr"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2268538" y="12365038"/>
            <a:ext cx="25701625" cy="25682575"/>
          </a:xfrm>
          <a:prstGeom prst="rect">
            <a:avLst/>
          </a:prstGeom>
          <a:noFill/>
          <a:ln w="9525">
            <a:noFill/>
            <a:miter lim="800000"/>
            <a:headEnd/>
            <a:tailEnd/>
          </a:ln>
        </p:spPr>
        <p:txBody>
          <a:bodyPr vert="horz" wrap="square" lIns="417378" tIns="208689" rIns="417378" bIns="208689"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2" name="Rectangle 4"/>
          <p:cNvSpPr>
            <a:spLocks noGrp="1" noChangeArrowheads="1"/>
          </p:cNvSpPr>
          <p:nvPr>
            <p:ph type="dt" sz="half" idx="2"/>
          </p:nvPr>
        </p:nvSpPr>
        <p:spPr bwMode="auto">
          <a:xfrm>
            <a:off x="2268538" y="38998525"/>
            <a:ext cx="6299200" cy="2854325"/>
          </a:xfrm>
          <a:prstGeom prst="rect">
            <a:avLst/>
          </a:prstGeom>
          <a:noFill/>
          <a:ln w="9525">
            <a:noFill/>
            <a:miter lim="800000"/>
            <a:headEnd/>
            <a:tailEnd/>
          </a:ln>
          <a:effectLst/>
        </p:spPr>
        <p:txBody>
          <a:bodyPr vert="horz" wrap="square" lIns="417378" tIns="208689" rIns="417378" bIns="208689" numCol="1" anchor="t" anchorCtr="0" compatLnSpc="1">
            <a:prstTxWarp prst="textNoShape">
              <a:avLst/>
            </a:prstTxWarp>
          </a:bodyPr>
          <a:lstStyle>
            <a:lvl1pPr>
              <a:defRPr sz="6400">
                <a:latin typeface="Arial" pitchFamily="34" charset="0"/>
                <a:cs typeface="Arial" pitchFamily="34" charset="0"/>
              </a:defRPr>
            </a:lvl1pPr>
          </a:lstStyle>
          <a:p>
            <a:pPr>
              <a:defRPr/>
            </a:pPr>
            <a:endParaRPr lang="en-US"/>
          </a:p>
        </p:txBody>
      </p:sp>
      <p:sp>
        <p:nvSpPr>
          <p:cNvPr id="1029" name="Rectangle 5"/>
          <p:cNvSpPr>
            <a:spLocks noGrp="1" noChangeArrowheads="1"/>
          </p:cNvSpPr>
          <p:nvPr>
            <p:ph type="ftr" sz="quarter" idx="3"/>
          </p:nvPr>
        </p:nvSpPr>
        <p:spPr bwMode="auto">
          <a:xfrm>
            <a:off x="10331450" y="38998525"/>
            <a:ext cx="9575800" cy="2854325"/>
          </a:xfrm>
          <a:prstGeom prst="rect">
            <a:avLst/>
          </a:prstGeom>
          <a:noFill/>
          <a:ln w="9525">
            <a:noFill/>
            <a:miter lim="800000"/>
            <a:headEnd/>
            <a:tailEnd/>
          </a:ln>
          <a:effectLst/>
        </p:spPr>
        <p:txBody>
          <a:bodyPr vert="horz" wrap="square" lIns="417378" tIns="208689" rIns="417378" bIns="208689" numCol="1" anchor="t" anchorCtr="0" compatLnSpc="1">
            <a:prstTxWarp prst="textNoShape">
              <a:avLst/>
            </a:prstTxWarp>
          </a:bodyPr>
          <a:lstStyle>
            <a:lvl1pPr algn="ctr">
              <a:defRPr sz="6400">
                <a:latin typeface="Arial" pitchFamily="34" charset="0"/>
                <a:cs typeface="Arial" pitchFamily="34" charset="0"/>
              </a:defRPr>
            </a:lvl1pPr>
          </a:lstStyle>
          <a:p>
            <a:pPr>
              <a:defRPr/>
            </a:pPr>
            <a:endParaRPr lang="en-US"/>
          </a:p>
        </p:txBody>
      </p:sp>
      <p:sp>
        <p:nvSpPr>
          <p:cNvPr id="1030" name="Rectangle 6"/>
          <p:cNvSpPr>
            <a:spLocks noGrp="1" noChangeArrowheads="1"/>
          </p:cNvSpPr>
          <p:nvPr>
            <p:ph type="sldNum" sz="quarter" idx="4"/>
          </p:nvPr>
        </p:nvSpPr>
        <p:spPr bwMode="auto">
          <a:xfrm>
            <a:off x="21670963" y="38998525"/>
            <a:ext cx="6299200" cy="2854325"/>
          </a:xfrm>
          <a:prstGeom prst="rect">
            <a:avLst/>
          </a:prstGeom>
          <a:noFill/>
          <a:ln w="9525">
            <a:noFill/>
            <a:miter lim="800000"/>
            <a:headEnd/>
            <a:tailEnd/>
          </a:ln>
          <a:effectLst/>
        </p:spPr>
        <p:txBody>
          <a:bodyPr vert="horz" wrap="square" lIns="417378" tIns="208689" rIns="417378" bIns="208689" numCol="1" anchor="t" anchorCtr="0" compatLnSpc="1">
            <a:prstTxWarp prst="textNoShape">
              <a:avLst/>
            </a:prstTxWarp>
          </a:bodyPr>
          <a:lstStyle>
            <a:lvl1pPr algn="r">
              <a:defRPr sz="6400">
                <a:latin typeface="Arial" pitchFamily="34" charset="0"/>
                <a:cs typeface="Arial" pitchFamily="34" charset="0"/>
              </a:defRPr>
            </a:lvl1pPr>
          </a:lstStyle>
          <a:p>
            <a:pPr>
              <a:defRPr/>
            </a:pPr>
            <a:fld id="{9278EFD7-4A0C-4271-BE41-3225DE5F4842}" type="slidenum">
              <a:rPr lang="en-US"/>
              <a:pPr>
                <a:defRPr/>
              </a:pPr>
              <a:t>‹#›</a:t>
            </a:fld>
            <a:endParaRPr lang="en-US"/>
          </a:p>
        </p:txBody>
      </p:sp>
      <p:pic>
        <p:nvPicPr>
          <p:cNvPr id="1031" name="Picture 7" descr="A0_Print_Poster_template_header_portrait copy.png"/>
          <p:cNvPicPr>
            <a:picLocks noChangeAspect="1"/>
          </p:cNvPicPr>
          <p:nvPr userDrawn="1"/>
        </p:nvPicPr>
        <p:blipFill>
          <a:blip r:embed="rId8" cstate="print"/>
          <a:srcRect/>
          <a:stretch>
            <a:fillRect/>
          </a:stretch>
        </p:blipFill>
        <p:spPr bwMode="auto">
          <a:xfrm>
            <a:off x="0" y="-30163"/>
            <a:ext cx="30238700" cy="5365751"/>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3680" r:id="rId1"/>
    <p:sldLayoutId id="2147483681" r:id="rId2"/>
    <p:sldLayoutId id="2147483682" r:id="rId3"/>
    <p:sldLayoutId id="2147483685" r:id="rId4"/>
    <p:sldLayoutId id="2147483683" r:id="rId5"/>
    <p:sldLayoutId id="2147483684" r:id="rId6"/>
  </p:sldLayoutIdLst>
  <p:txStyles>
    <p:titleStyle>
      <a:lvl1pPr algn="ctr" defTabSz="4173538" rtl="0" eaLnBrk="0" fontAlgn="base" hangingPunct="0">
        <a:spcBef>
          <a:spcPct val="0"/>
        </a:spcBef>
        <a:spcAft>
          <a:spcPct val="0"/>
        </a:spcAft>
        <a:defRPr sz="20100">
          <a:solidFill>
            <a:schemeClr val="tx2"/>
          </a:solidFill>
          <a:latin typeface="Arial" pitchFamily="34" charset="0"/>
          <a:ea typeface="+mj-ea"/>
          <a:cs typeface="Arial" pitchFamily="34" charset="0"/>
        </a:defRPr>
      </a:lvl1pPr>
      <a:lvl2pPr algn="ctr" defTabSz="4173538" rtl="0" eaLnBrk="0" fontAlgn="base" hangingPunct="0">
        <a:spcBef>
          <a:spcPct val="0"/>
        </a:spcBef>
        <a:spcAft>
          <a:spcPct val="0"/>
        </a:spcAft>
        <a:defRPr sz="20100">
          <a:solidFill>
            <a:schemeClr val="tx2"/>
          </a:solidFill>
          <a:latin typeface="Arial" charset="0"/>
          <a:cs typeface="Arial" charset="0"/>
        </a:defRPr>
      </a:lvl2pPr>
      <a:lvl3pPr algn="ctr" defTabSz="4173538" rtl="0" eaLnBrk="0" fontAlgn="base" hangingPunct="0">
        <a:spcBef>
          <a:spcPct val="0"/>
        </a:spcBef>
        <a:spcAft>
          <a:spcPct val="0"/>
        </a:spcAft>
        <a:defRPr sz="20100">
          <a:solidFill>
            <a:schemeClr val="tx2"/>
          </a:solidFill>
          <a:latin typeface="Arial" charset="0"/>
          <a:cs typeface="Arial" charset="0"/>
        </a:defRPr>
      </a:lvl3pPr>
      <a:lvl4pPr algn="ctr" defTabSz="4173538" rtl="0" eaLnBrk="0" fontAlgn="base" hangingPunct="0">
        <a:spcBef>
          <a:spcPct val="0"/>
        </a:spcBef>
        <a:spcAft>
          <a:spcPct val="0"/>
        </a:spcAft>
        <a:defRPr sz="20100">
          <a:solidFill>
            <a:schemeClr val="tx2"/>
          </a:solidFill>
          <a:latin typeface="Arial" charset="0"/>
          <a:cs typeface="Arial" charset="0"/>
        </a:defRPr>
      </a:lvl4pPr>
      <a:lvl5pPr algn="ctr" defTabSz="4173538" rtl="0" eaLnBrk="0" fontAlgn="base" hangingPunct="0">
        <a:spcBef>
          <a:spcPct val="0"/>
        </a:spcBef>
        <a:spcAft>
          <a:spcPct val="0"/>
        </a:spcAft>
        <a:defRPr sz="20100">
          <a:solidFill>
            <a:schemeClr val="tx2"/>
          </a:solidFill>
          <a:latin typeface="Arial" charset="0"/>
          <a:cs typeface="Arial" charset="0"/>
        </a:defRPr>
      </a:lvl5pPr>
      <a:lvl6pPr marL="457200" algn="ctr" defTabSz="4173538" rtl="0" fontAlgn="base">
        <a:spcBef>
          <a:spcPct val="0"/>
        </a:spcBef>
        <a:spcAft>
          <a:spcPct val="0"/>
        </a:spcAft>
        <a:defRPr sz="20100">
          <a:solidFill>
            <a:schemeClr val="tx2"/>
          </a:solidFill>
          <a:latin typeface="Times" pitchFamily="18" charset="0"/>
        </a:defRPr>
      </a:lvl6pPr>
      <a:lvl7pPr marL="914400" algn="ctr" defTabSz="4173538" rtl="0" fontAlgn="base">
        <a:spcBef>
          <a:spcPct val="0"/>
        </a:spcBef>
        <a:spcAft>
          <a:spcPct val="0"/>
        </a:spcAft>
        <a:defRPr sz="20100">
          <a:solidFill>
            <a:schemeClr val="tx2"/>
          </a:solidFill>
          <a:latin typeface="Times" pitchFamily="18" charset="0"/>
        </a:defRPr>
      </a:lvl7pPr>
      <a:lvl8pPr marL="1371600" algn="ctr" defTabSz="4173538" rtl="0" fontAlgn="base">
        <a:spcBef>
          <a:spcPct val="0"/>
        </a:spcBef>
        <a:spcAft>
          <a:spcPct val="0"/>
        </a:spcAft>
        <a:defRPr sz="20100">
          <a:solidFill>
            <a:schemeClr val="tx2"/>
          </a:solidFill>
          <a:latin typeface="Times" pitchFamily="18" charset="0"/>
        </a:defRPr>
      </a:lvl8pPr>
      <a:lvl9pPr marL="1828800" algn="ctr" defTabSz="4173538" rtl="0" fontAlgn="base">
        <a:spcBef>
          <a:spcPct val="0"/>
        </a:spcBef>
        <a:spcAft>
          <a:spcPct val="0"/>
        </a:spcAft>
        <a:defRPr sz="20100">
          <a:solidFill>
            <a:schemeClr val="tx2"/>
          </a:solidFill>
          <a:latin typeface="Times" pitchFamily="18" charset="0"/>
        </a:defRPr>
      </a:lvl9pPr>
    </p:titleStyle>
    <p:bodyStyle>
      <a:lvl1pPr marL="1565275" indent="-1565275" algn="l" defTabSz="4173538" rtl="0" eaLnBrk="0" fontAlgn="base" hangingPunct="0">
        <a:spcBef>
          <a:spcPct val="20000"/>
        </a:spcBef>
        <a:spcAft>
          <a:spcPct val="0"/>
        </a:spcAft>
        <a:buChar char="•"/>
        <a:defRPr sz="14600">
          <a:solidFill>
            <a:schemeClr val="tx1"/>
          </a:solidFill>
          <a:latin typeface="Arial" pitchFamily="34" charset="0"/>
          <a:ea typeface="+mn-ea"/>
          <a:cs typeface="Arial" pitchFamily="34" charset="0"/>
        </a:defRPr>
      </a:lvl1pPr>
      <a:lvl2pPr marL="3390900" indent="-1303338" algn="l" defTabSz="4173538" rtl="0" eaLnBrk="0" fontAlgn="base" hangingPunct="0">
        <a:spcBef>
          <a:spcPct val="20000"/>
        </a:spcBef>
        <a:spcAft>
          <a:spcPct val="0"/>
        </a:spcAft>
        <a:buChar char="–"/>
        <a:defRPr sz="12800">
          <a:solidFill>
            <a:schemeClr val="tx1"/>
          </a:solidFill>
          <a:latin typeface="Arial" pitchFamily="34" charset="0"/>
          <a:cs typeface="Arial" pitchFamily="34" charset="0"/>
        </a:defRPr>
      </a:lvl2pPr>
      <a:lvl3pPr marL="5216525" indent="-1042988" algn="l" defTabSz="4173538" rtl="0" eaLnBrk="0" fontAlgn="base" hangingPunct="0">
        <a:spcBef>
          <a:spcPct val="20000"/>
        </a:spcBef>
        <a:spcAft>
          <a:spcPct val="0"/>
        </a:spcAft>
        <a:buChar char="•"/>
        <a:defRPr sz="11000">
          <a:solidFill>
            <a:schemeClr val="tx1"/>
          </a:solidFill>
          <a:latin typeface="Arial" pitchFamily="34" charset="0"/>
          <a:cs typeface="Arial" pitchFamily="34" charset="0"/>
        </a:defRPr>
      </a:lvl3pPr>
      <a:lvl4pPr marL="7304088" indent="-1042988" algn="l" defTabSz="4173538" rtl="0" eaLnBrk="0" fontAlgn="base" hangingPunct="0">
        <a:spcBef>
          <a:spcPct val="20000"/>
        </a:spcBef>
        <a:spcAft>
          <a:spcPct val="0"/>
        </a:spcAft>
        <a:buChar char="–"/>
        <a:defRPr sz="9100">
          <a:solidFill>
            <a:schemeClr val="tx1"/>
          </a:solidFill>
          <a:latin typeface="Arial" pitchFamily="34" charset="0"/>
          <a:cs typeface="Arial" pitchFamily="34" charset="0"/>
        </a:defRPr>
      </a:lvl4pPr>
      <a:lvl5pPr marL="9391650" indent="-1044575" algn="l" defTabSz="4173538" rtl="0" eaLnBrk="0" fontAlgn="base" hangingPunct="0">
        <a:spcBef>
          <a:spcPct val="20000"/>
        </a:spcBef>
        <a:spcAft>
          <a:spcPct val="0"/>
        </a:spcAft>
        <a:buChar char="»"/>
        <a:defRPr sz="9100">
          <a:solidFill>
            <a:schemeClr val="tx1"/>
          </a:solidFill>
          <a:latin typeface="Arial" pitchFamily="34" charset="0"/>
          <a:cs typeface="Arial" pitchFamily="34" charset="0"/>
        </a:defRPr>
      </a:lvl5pPr>
      <a:lvl6pPr marL="9848850" indent="-1044575" algn="l" defTabSz="4173538" rtl="0" fontAlgn="base">
        <a:spcBef>
          <a:spcPct val="20000"/>
        </a:spcBef>
        <a:spcAft>
          <a:spcPct val="0"/>
        </a:spcAft>
        <a:buChar char="»"/>
        <a:defRPr sz="9100">
          <a:solidFill>
            <a:schemeClr val="tx1"/>
          </a:solidFill>
          <a:latin typeface="+mn-lt"/>
        </a:defRPr>
      </a:lvl6pPr>
      <a:lvl7pPr marL="10306050" indent="-1044575" algn="l" defTabSz="4173538" rtl="0" fontAlgn="base">
        <a:spcBef>
          <a:spcPct val="20000"/>
        </a:spcBef>
        <a:spcAft>
          <a:spcPct val="0"/>
        </a:spcAft>
        <a:buChar char="»"/>
        <a:defRPr sz="9100">
          <a:solidFill>
            <a:schemeClr val="tx1"/>
          </a:solidFill>
          <a:latin typeface="+mn-lt"/>
        </a:defRPr>
      </a:lvl7pPr>
      <a:lvl8pPr marL="10763250" indent="-1044575" algn="l" defTabSz="4173538" rtl="0" fontAlgn="base">
        <a:spcBef>
          <a:spcPct val="20000"/>
        </a:spcBef>
        <a:spcAft>
          <a:spcPct val="0"/>
        </a:spcAft>
        <a:buChar char="»"/>
        <a:defRPr sz="9100">
          <a:solidFill>
            <a:schemeClr val="tx1"/>
          </a:solidFill>
          <a:latin typeface="+mn-lt"/>
        </a:defRPr>
      </a:lvl8pPr>
      <a:lvl9pPr marL="11220450" indent="-1044575" algn="l" defTabSz="4173538" rtl="0" fontAlgn="base">
        <a:spcBef>
          <a:spcPct val="20000"/>
        </a:spcBef>
        <a:spcAft>
          <a:spcPct val="0"/>
        </a:spcAft>
        <a:buChar char="»"/>
        <a:defRPr sz="91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diagramQuickStyle" Target="../diagrams/quickStyle1.xml"/><Relationship Id="rId13" Type="http://schemas.openxmlformats.org/officeDocument/2006/relationships/image" Target="../media/image7.emf"/><Relationship Id="rId18" Type="http://schemas.openxmlformats.org/officeDocument/2006/relationships/image" Target="../media/image12.png"/><Relationship Id="rId3" Type="http://schemas.openxmlformats.org/officeDocument/2006/relationships/image" Target="../media/image2.png"/><Relationship Id="rId7" Type="http://schemas.openxmlformats.org/officeDocument/2006/relationships/diagramLayout" Target="../diagrams/layout1.xml"/><Relationship Id="rId12" Type="http://schemas.openxmlformats.org/officeDocument/2006/relationships/image" Target="../media/image6.png"/><Relationship Id="rId17" Type="http://schemas.openxmlformats.org/officeDocument/2006/relationships/image" Target="../media/image11.png"/><Relationship Id="rId2" Type="http://schemas.openxmlformats.org/officeDocument/2006/relationships/notesSlide" Target="../notesSlides/notesSlide1.xml"/><Relationship Id="rId16" Type="http://schemas.openxmlformats.org/officeDocument/2006/relationships/image" Target="../media/image10.gif"/><Relationship Id="rId1" Type="http://schemas.openxmlformats.org/officeDocument/2006/relationships/slideLayout" Target="../slideLayouts/slideLayout4.xml"/><Relationship Id="rId6" Type="http://schemas.openxmlformats.org/officeDocument/2006/relationships/diagramData" Target="../diagrams/data1.xml"/><Relationship Id="rId11" Type="http://schemas.openxmlformats.org/officeDocument/2006/relationships/image" Target="../media/image5.emf"/><Relationship Id="rId5" Type="http://schemas.openxmlformats.org/officeDocument/2006/relationships/image" Target="../media/image4.png"/><Relationship Id="rId15" Type="http://schemas.openxmlformats.org/officeDocument/2006/relationships/image" Target="../media/image9.emf"/><Relationship Id="rId10" Type="http://schemas.microsoft.com/office/2007/relationships/diagramDrawing" Target="../diagrams/drawing1.xml"/><Relationship Id="rId4" Type="http://schemas.openxmlformats.org/officeDocument/2006/relationships/image" Target="../media/image3.gif"/><Relationship Id="rId9" Type="http://schemas.openxmlformats.org/officeDocument/2006/relationships/diagramColors" Target="../diagrams/colors1.xml"/><Relationship Id="rId1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5" name="Text Box 56"/>
          <p:cNvSpPr txBox="1">
            <a:spLocks noChangeArrowheads="1"/>
          </p:cNvSpPr>
          <p:nvPr/>
        </p:nvSpPr>
        <p:spPr bwMode="auto">
          <a:xfrm>
            <a:off x="19507200" y="39395400"/>
            <a:ext cx="9906000" cy="457200"/>
          </a:xfrm>
          <a:prstGeom prst="rect">
            <a:avLst/>
          </a:prstGeom>
          <a:noFill/>
          <a:ln w="9525">
            <a:noFill/>
            <a:miter lim="800000"/>
            <a:headEnd/>
            <a:tailEnd/>
          </a:ln>
        </p:spPr>
        <p:txBody>
          <a:bodyPr>
            <a:spAutoFit/>
          </a:bodyPr>
          <a:lstStyle/>
          <a:p>
            <a:pPr>
              <a:spcBef>
                <a:spcPct val="50000"/>
              </a:spcBef>
            </a:pPr>
            <a:endParaRPr lang="en-GB"/>
          </a:p>
        </p:txBody>
      </p:sp>
      <p:pic>
        <p:nvPicPr>
          <p:cNvPr id="3088" name="Picture 16" descr="C:\Mantid\Documents\Images\Mantid Logo Transparent Cropped - Large.png"/>
          <p:cNvPicPr>
            <a:picLocks noChangeAspect="1" noChangeArrowheads="1"/>
          </p:cNvPicPr>
          <p:nvPr/>
        </p:nvPicPr>
        <p:blipFill>
          <a:blip r:embed="rId3" cstate="print"/>
          <a:srcRect/>
          <a:stretch>
            <a:fillRect/>
          </a:stretch>
        </p:blipFill>
        <p:spPr bwMode="auto">
          <a:xfrm>
            <a:off x="501726" y="40484001"/>
            <a:ext cx="4354168" cy="1949117"/>
          </a:xfrm>
          <a:prstGeom prst="rect">
            <a:avLst/>
          </a:prstGeom>
          <a:noFill/>
        </p:spPr>
      </p:pic>
      <p:pic>
        <p:nvPicPr>
          <p:cNvPr id="3089" name="Picture 17" descr="C:\Mantid\Documents\Images\ISIS Logo - Transparent.gif"/>
          <p:cNvPicPr>
            <a:picLocks noChangeAspect="1" noChangeArrowheads="1"/>
          </p:cNvPicPr>
          <p:nvPr/>
        </p:nvPicPr>
        <p:blipFill>
          <a:blip r:embed="rId4" cstate="print"/>
          <a:srcRect/>
          <a:stretch>
            <a:fillRect/>
          </a:stretch>
        </p:blipFill>
        <p:spPr bwMode="auto">
          <a:xfrm>
            <a:off x="5398270" y="41184992"/>
            <a:ext cx="3615712" cy="1600397"/>
          </a:xfrm>
          <a:prstGeom prst="rect">
            <a:avLst/>
          </a:prstGeom>
          <a:noFill/>
        </p:spPr>
      </p:pic>
      <p:sp>
        <p:nvSpPr>
          <p:cNvPr id="3" name="Rectangle 2"/>
          <p:cNvSpPr/>
          <p:nvPr/>
        </p:nvSpPr>
        <p:spPr>
          <a:xfrm>
            <a:off x="5686302" y="4210548"/>
            <a:ext cx="18794088" cy="3077765"/>
          </a:xfrm>
          <a:prstGeom prst="rect">
            <a:avLst/>
          </a:prstGeom>
        </p:spPr>
        <p:txBody>
          <a:bodyPr wrap="square">
            <a:spAutoFit/>
          </a:bodyPr>
          <a:lstStyle/>
          <a:p>
            <a:pPr algn="ctr"/>
            <a:r>
              <a:rPr lang="en-GB" sz="6600" b="1" dirty="0"/>
              <a:t>Linking instrument control with data analysis</a:t>
            </a:r>
            <a:endParaRPr lang="en-GB" sz="6600" dirty="0"/>
          </a:p>
          <a:p>
            <a:pPr algn="ctr"/>
            <a:r>
              <a:rPr lang="en-GB" sz="4000" u="sng" dirty="0"/>
              <a:t>Jon Taylor</a:t>
            </a:r>
            <a:r>
              <a:rPr lang="en-GB" sz="4000" baseline="30000" dirty="0"/>
              <a:t>1</a:t>
            </a:r>
            <a:r>
              <a:rPr lang="en-GB" sz="4000" dirty="0"/>
              <a:t>, Matt Clarke</a:t>
            </a:r>
            <a:r>
              <a:rPr lang="en-GB" sz="4000" baseline="30000" dirty="0"/>
              <a:t>1</a:t>
            </a:r>
            <a:r>
              <a:rPr lang="en-GB" sz="4000" dirty="0"/>
              <a:t>, </a:t>
            </a:r>
            <a:r>
              <a:rPr lang="en-GB" sz="4000" dirty="0" err="1"/>
              <a:t>Martyn</a:t>
            </a:r>
            <a:r>
              <a:rPr lang="en-GB" sz="4000" dirty="0"/>
              <a:t> Gigg</a:t>
            </a:r>
            <a:r>
              <a:rPr lang="en-GB" sz="4000" baseline="30000" dirty="0"/>
              <a:t>2</a:t>
            </a:r>
            <a:endParaRPr lang="en-GB" sz="4000" dirty="0"/>
          </a:p>
          <a:p>
            <a:pPr algn="ctr"/>
            <a:r>
              <a:rPr lang="en-GB" dirty="0"/>
              <a:t> </a:t>
            </a:r>
          </a:p>
          <a:p>
            <a:pPr algn="ctr"/>
            <a:r>
              <a:rPr lang="en-GB" sz="3200" baseline="30000" dirty="0"/>
              <a:t>1</a:t>
            </a:r>
            <a:r>
              <a:rPr lang="en-GB" sz="3200" i="1" dirty="0"/>
              <a:t>ISIS facility STFC Rutherford Appleton Lab, Chilton, Oxfordshire, OX11 0QX</a:t>
            </a:r>
          </a:p>
          <a:p>
            <a:pPr algn="ctr"/>
            <a:r>
              <a:rPr lang="en-GB" sz="3200" baseline="30000" dirty="0"/>
              <a:t>2</a:t>
            </a:r>
            <a:r>
              <a:rPr lang="en-GB" sz="3200" dirty="0"/>
              <a:t> </a:t>
            </a:r>
            <a:r>
              <a:rPr lang="en-GB" sz="3200" i="1" dirty="0"/>
              <a:t>Tessella </a:t>
            </a:r>
            <a:r>
              <a:rPr lang="en-GB" sz="3200" i="1" dirty="0" err="1"/>
              <a:t>plc</a:t>
            </a:r>
            <a:r>
              <a:rPr lang="en-GB" sz="3200" i="1" dirty="0"/>
              <a:t>, Abingdon, Oxfordshire, UK</a:t>
            </a:r>
          </a:p>
        </p:txBody>
      </p:sp>
      <p:sp>
        <p:nvSpPr>
          <p:cNvPr id="6" name="TextBox 5"/>
          <p:cNvSpPr txBox="1"/>
          <p:nvPr/>
        </p:nvSpPr>
        <p:spPr>
          <a:xfrm>
            <a:off x="645742" y="6928273"/>
            <a:ext cx="18506056" cy="9017851"/>
          </a:xfrm>
          <a:prstGeom prst="rect">
            <a:avLst/>
          </a:prstGeom>
          <a:noFill/>
        </p:spPr>
        <p:txBody>
          <a:bodyPr wrap="square" rtlCol="0">
            <a:spAutoFit/>
          </a:bodyPr>
          <a:lstStyle/>
          <a:p>
            <a:r>
              <a:rPr lang="en-US" sz="5000" dirty="0" smtClean="0">
                <a:solidFill>
                  <a:schemeClr val="accent6"/>
                </a:solidFill>
                <a:latin typeface="+mj-lt"/>
              </a:rPr>
              <a:t>Background</a:t>
            </a:r>
            <a:endParaRPr lang="en-US" sz="3200" b="1" i="1" dirty="0" smtClean="0"/>
          </a:p>
          <a:p>
            <a:pPr algn="just"/>
            <a:r>
              <a:rPr lang="en-US" sz="2800" dirty="0" smtClean="0">
                <a:latin typeface="Arial" pitchFamily="34" charset="0"/>
                <a:cs typeface="Arial" pitchFamily="34" charset="0"/>
              </a:rPr>
              <a:t>At most facilities the duration of a run is defined by an measuring for some quantity, such as elapsed time, frames or  accumulated beam current. At the start of an experiment the individual run collection time is ‘guessed’. By looking at the data the collection time is iterated until an optimum is found, based flux sample mass </a:t>
            </a:r>
            <a:r>
              <a:rPr lang="en-US" sz="2800" dirty="0" smtClean="0">
                <a:latin typeface="Arial" pitchFamily="34" charset="0"/>
                <a:cs typeface="Arial" pitchFamily="34" charset="0"/>
              </a:rPr>
              <a:t>etc</a:t>
            </a:r>
            <a:r>
              <a:rPr lang="en-US" sz="2800" dirty="0" smtClean="0">
                <a:latin typeface="Arial" pitchFamily="34" charset="0"/>
                <a:cs typeface="Arial" pitchFamily="34" charset="0"/>
              </a:rPr>
              <a:t>. This iterative procedure often involves editing and reloading scripts which for the novice user is an opaque process. </a:t>
            </a:r>
          </a:p>
          <a:p>
            <a:pPr algn="just"/>
            <a:r>
              <a:rPr lang="en-US" sz="2800" dirty="0" smtClean="0">
                <a:latin typeface="Arial" pitchFamily="34" charset="0"/>
                <a:cs typeface="Arial" pitchFamily="34" charset="0"/>
              </a:rPr>
              <a:t>The visiting scientist really wants to collect data until the statistics in an area of interest are good enough, then the experiment can move onto the next step without wasting valuable beam time.</a:t>
            </a:r>
          </a:p>
          <a:p>
            <a:r>
              <a:rPr lang="en-US" sz="2800" dirty="0" smtClean="0">
                <a:latin typeface="Arial" pitchFamily="34" charset="0"/>
                <a:cs typeface="Arial" pitchFamily="34" charset="0"/>
              </a:rPr>
              <a:t>The Mantid and </a:t>
            </a:r>
            <a:r>
              <a:rPr lang="en-US" sz="2800" dirty="0" err="1" smtClean="0">
                <a:latin typeface="Arial" pitchFamily="34" charset="0"/>
                <a:cs typeface="Arial" pitchFamily="34" charset="0"/>
              </a:rPr>
              <a:t>PyGenie</a:t>
            </a:r>
            <a:r>
              <a:rPr lang="en-US" sz="2800" dirty="0" smtClean="0">
                <a:latin typeface="Arial" pitchFamily="34" charset="0"/>
                <a:cs typeface="Arial" pitchFamily="34" charset="0"/>
              </a:rPr>
              <a:t> projects at ISIS provided an opportunity to combine their separate functionalities to allow intelligent control of experiments.</a:t>
            </a:r>
          </a:p>
          <a:p>
            <a:endParaRPr lang="en-US" sz="3200" dirty="0" smtClean="0">
              <a:solidFill>
                <a:schemeClr val="accent6"/>
              </a:solidFill>
              <a:latin typeface="+mj-lt"/>
            </a:endParaRPr>
          </a:p>
          <a:p>
            <a:r>
              <a:rPr lang="en-US" sz="5000" dirty="0" smtClean="0">
                <a:solidFill>
                  <a:schemeClr val="accent6"/>
                </a:solidFill>
                <a:latin typeface="+mj-lt"/>
              </a:rPr>
              <a:t>What we can do:</a:t>
            </a:r>
          </a:p>
          <a:p>
            <a:pPr marL="685800" indent="-685800">
              <a:buFont typeface="Arial"/>
              <a:buChar char="•"/>
            </a:pPr>
            <a:r>
              <a:rPr lang="en-US" sz="2800" dirty="0" smtClean="0">
                <a:latin typeface="Arial" pitchFamily="34" charset="0"/>
                <a:cs typeface="Arial" pitchFamily="34" charset="0"/>
              </a:rPr>
              <a:t>Interface with instrument control from python/ </a:t>
            </a:r>
            <a:r>
              <a:rPr lang="en-US" sz="2800" dirty="0" err="1" smtClean="0">
                <a:latin typeface="Arial" pitchFamily="34" charset="0"/>
                <a:cs typeface="Arial" pitchFamily="34" charset="0"/>
              </a:rPr>
              <a:t>Ipython</a:t>
            </a:r>
            <a:endParaRPr lang="en-US" sz="2800" dirty="0" smtClean="0">
              <a:latin typeface="Arial" pitchFamily="34" charset="0"/>
              <a:cs typeface="Arial" pitchFamily="34" charset="0"/>
            </a:endParaRPr>
          </a:p>
          <a:p>
            <a:pPr marL="685800" indent="-685800">
              <a:buFont typeface="Arial"/>
              <a:buChar char="•"/>
            </a:pPr>
            <a:r>
              <a:rPr lang="en-US" sz="2800" dirty="0" smtClean="0">
                <a:latin typeface="Arial" pitchFamily="34" charset="0"/>
                <a:cs typeface="Arial" pitchFamily="34" charset="0"/>
              </a:rPr>
              <a:t>Perform instrument control from Mantid</a:t>
            </a:r>
          </a:p>
          <a:p>
            <a:pPr marL="2514600" lvl="4" indent="-685800">
              <a:buFont typeface="Arial"/>
              <a:buChar char="•"/>
            </a:pPr>
            <a:r>
              <a:rPr lang="en-US" sz="2800" dirty="0" smtClean="0">
                <a:latin typeface="Arial" pitchFamily="34" charset="0"/>
                <a:cs typeface="Arial" pitchFamily="34" charset="0"/>
              </a:rPr>
              <a:t>Begin(), End(), </a:t>
            </a:r>
            <a:r>
              <a:rPr lang="en-US" sz="2800" dirty="0" err="1" smtClean="0">
                <a:latin typeface="Arial" pitchFamily="34" charset="0"/>
                <a:cs typeface="Arial" pitchFamily="34" charset="0"/>
              </a:rPr>
              <a:t>etc</a:t>
            </a:r>
            <a:endParaRPr lang="en-US" sz="2800" dirty="0" smtClean="0">
              <a:latin typeface="Arial" pitchFamily="34" charset="0"/>
              <a:cs typeface="Arial" pitchFamily="34" charset="0"/>
            </a:endParaRPr>
          </a:p>
          <a:p>
            <a:pPr marL="2514600" lvl="4" indent="-685800">
              <a:buFont typeface="Arial"/>
              <a:buChar char="•"/>
            </a:pPr>
            <a:r>
              <a:rPr lang="en-US" sz="2800" dirty="0" smtClean="0">
                <a:latin typeface="Arial" pitchFamily="34" charset="0"/>
                <a:cs typeface="Arial" pitchFamily="34" charset="0"/>
              </a:rPr>
              <a:t>Automate data reduction</a:t>
            </a:r>
          </a:p>
          <a:p>
            <a:pPr marL="2514600" lvl="4" indent="-685800">
              <a:buFont typeface="Arial"/>
              <a:buChar char="•"/>
            </a:pPr>
            <a:r>
              <a:rPr lang="en-US" sz="2800" dirty="0" smtClean="0">
                <a:latin typeface="Arial" pitchFamily="34" charset="0"/>
                <a:cs typeface="Arial" pitchFamily="34" charset="0"/>
              </a:rPr>
              <a:t>Use reduced data </a:t>
            </a:r>
            <a:r>
              <a:rPr lang="en-US" sz="2800" dirty="0" smtClean="0">
                <a:latin typeface="Arial" pitchFamily="34" charset="0"/>
                <a:cs typeface="Arial" pitchFamily="34" charset="0"/>
              </a:rPr>
              <a:t>error bars </a:t>
            </a:r>
            <a:r>
              <a:rPr lang="en-US" sz="2800" dirty="0" smtClean="0">
                <a:latin typeface="Arial" pitchFamily="34" charset="0"/>
                <a:cs typeface="Arial" pitchFamily="34" charset="0"/>
              </a:rPr>
              <a:t>to control collection time ‘intelligent control’</a:t>
            </a:r>
          </a:p>
          <a:p>
            <a:pPr marL="2514600" lvl="4" indent="-685800">
              <a:buFont typeface="Arial"/>
              <a:buChar char="•"/>
            </a:pPr>
            <a:r>
              <a:rPr lang="en-US" sz="2800" dirty="0" smtClean="0">
                <a:latin typeface="Arial" pitchFamily="34" charset="0"/>
                <a:cs typeface="Arial" pitchFamily="34" charset="0"/>
              </a:rPr>
              <a:t>Sequence instrument control with on the fly editing GUI</a:t>
            </a:r>
          </a:p>
          <a:p>
            <a:pPr marL="2514600" lvl="4" indent="-685800">
              <a:buFont typeface="Arial"/>
              <a:buChar char="•"/>
            </a:pPr>
            <a:r>
              <a:rPr lang="en-US" sz="2800" dirty="0" smtClean="0">
                <a:latin typeface="Arial" pitchFamily="34" charset="0"/>
                <a:cs typeface="Arial" pitchFamily="34" charset="0"/>
              </a:rPr>
              <a:t>Customizable python command set</a:t>
            </a:r>
          </a:p>
          <a:p>
            <a:pPr marL="2514600" lvl="4" indent="-685800">
              <a:buFont typeface="Arial"/>
              <a:buChar char="•"/>
            </a:pPr>
            <a:r>
              <a:rPr lang="en-US" sz="2800" dirty="0" smtClean="0">
                <a:latin typeface="Arial" pitchFamily="34" charset="0"/>
                <a:cs typeface="Arial" pitchFamily="34" charset="0"/>
              </a:rPr>
              <a:t>Used on MARI, Merlin, LET, MAPS</a:t>
            </a:r>
          </a:p>
        </p:txBody>
      </p:sp>
      <p:grpSp>
        <p:nvGrpSpPr>
          <p:cNvPr id="135" name="Group 134"/>
          <p:cNvGrpSpPr/>
          <p:nvPr/>
        </p:nvGrpSpPr>
        <p:grpSpPr>
          <a:xfrm>
            <a:off x="9934774" y="26082401"/>
            <a:ext cx="6264696" cy="13681520"/>
            <a:chOff x="9502726" y="20177745"/>
            <a:chExt cx="6264696" cy="14401600"/>
          </a:xfrm>
        </p:grpSpPr>
        <p:grpSp>
          <p:nvGrpSpPr>
            <p:cNvPr id="113" name="Group 112"/>
            <p:cNvGrpSpPr/>
            <p:nvPr/>
          </p:nvGrpSpPr>
          <p:grpSpPr>
            <a:xfrm>
              <a:off x="9862766" y="20177745"/>
              <a:ext cx="5904656" cy="14401600"/>
              <a:chOff x="8206582" y="20249753"/>
              <a:chExt cx="5904656" cy="14401600"/>
            </a:xfrm>
          </p:grpSpPr>
          <p:sp>
            <p:nvSpPr>
              <p:cNvPr id="22" name="Decision 21"/>
              <p:cNvSpPr/>
              <p:nvPr/>
            </p:nvSpPr>
            <p:spPr bwMode="auto">
              <a:xfrm>
                <a:off x="9430718" y="27378545"/>
                <a:ext cx="3960440" cy="3168352"/>
              </a:xfrm>
              <a:prstGeom prst="flowChartDecision">
                <a:avLst/>
              </a:prstGeom>
              <a:gradFill flip="none" rotWithShape="1">
                <a:gsLst>
                  <a:gs pos="0">
                    <a:srgbClr val="FF6600"/>
                  </a:gs>
                  <a:gs pos="100000">
                    <a:srgbClr val="FFFF00"/>
                  </a:gs>
                </a:gsLst>
                <a:lin ang="18900000" scaled="0"/>
                <a:tileRect/>
              </a:gra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smtClean="0">
                    <a:ln>
                      <a:noFill/>
                    </a:ln>
                    <a:solidFill>
                      <a:schemeClr val="tx1"/>
                    </a:solidFill>
                    <a:effectLst/>
                    <a:latin typeface="Times" pitchFamily="18" charset="0"/>
                  </a:rPr>
                  <a:t>Does statistic meet criteria</a:t>
                </a:r>
              </a:p>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dirty="0" smtClean="0">
                  <a:ln>
                    <a:noFill/>
                  </a:ln>
                  <a:solidFill>
                    <a:schemeClr val="tx1"/>
                  </a:solidFill>
                  <a:effectLst/>
                  <a:latin typeface="Times" pitchFamily="18" charset="0"/>
                </a:endParaRPr>
              </a:p>
            </p:txBody>
          </p:sp>
          <p:grpSp>
            <p:nvGrpSpPr>
              <p:cNvPr id="112" name="Group 111"/>
              <p:cNvGrpSpPr/>
              <p:nvPr/>
            </p:nvGrpSpPr>
            <p:grpSpPr>
              <a:xfrm>
                <a:off x="8206582" y="20249753"/>
                <a:ext cx="5904656" cy="14401600"/>
                <a:chOff x="8206582" y="20249753"/>
                <a:chExt cx="5904656" cy="14401600"/>
              </a:xfrm>
            </p:grpSpPr>
            <p:sp>
              <p:nvSpPr>
                <p:cNvPr id="21" name="Process 20"/>
                <p:cNvSpPr/>
                <p:nvPr/>
              </p:nvSpPr>
              <p:spPr bwMode="auto">
                <a:xfrm>
                  <a:off x="9862766" y="21833929"/>
                  <a:ext cx="3096344" cy="936104"/>
                </a:xfrm>
                <a:prstGeom prst="flowChartProcess">
                  <a:avLst/>
                </a:prstGeom>
                <a:solidFill>
                  <a:srgbClr val="008000">
                    <a:alpha val="68000"/>
                  </a:srgb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smtClean="0">
                      <a:ln>
                        <a:noFill/>
                      </a:ln>
                      <a:solidFill>
                        <a:schemeClr val="tx1"/>
                      </a:solidFill>
                      <a:effectLst/>
                      <a:latin typeface="Times" pitchFamily="18" charset="0"/>
                    </a:rPr>
                    <a:t>BEGIN</a:t>
                  </a:r>
                  <a:r>
                    <a:rPr kumimoji="0" lang="en-US" sz="2400" b="0" i="0" u="none" strike="noStrike" cap="none" normalizeH="0" dirty="0" smtClean="0">
                      <a:ln>
                        <a:noFill/>
                      </a:ln>
                      <a:solidFill>
                        <a:schemeClr val="tx1"/>
                      </a:solidFill>
                      <a:effectLst/>
                      <a:latin typeface="Times" pitchFamily="18" charset="0"/>
                    </a:rPr>
                    <a:t> Run</a:t>
                  </a:r>
                  <a:endParaRPr kumimoji="0" lang="en-US" sz="2400" b="0" i="0" u="none" strike="noStrike" cap="none" normalizeH="0" baseline="0" dirty="0" smtClean="0">
                    <a:ln>
                      <a:noFill/>
                    </a:ln>
                    <a:solidFill>
                      <a:schemeClr val="tx1"/>
                    </a:solidFill>
                    <a:effectLst/>
                    <a:latin typeface="Times" pitchFamily="18" charset="0"/>
                  </a:endParaRPr>
                </a:p>
              </p:txBody>
            </p:sp>
            <p:sp>
              <p:nvSpPr>
                <p:cNvPr id="38" name="Process 37"/>
                <p:cNvSpPr/>
                <p:nvPr/>
              </p:nvSpPr>
              <p:spPr bwMode="auto">
                <a:xfrm>
                  <a:off x="8206582" y="20249753"/>
                  <a:ext cx="3456384" cy="576064"/>
                </a:xfrm>
                <a:prstGeom prst="flowChartProcess">
                  <a:avLst/>
                </a:prstGeom>
                <a:solidFill>
                  <a:srgbClr val="FFFF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smtClean="0">
                      <a:ln>
                        <a:noFill/>
                      </a:ln>
                      <a:solidFill>
                        <a:schemeClr val="tx1"/>
                      </a:solidFill>
                      <a:effectLst/>
                      <a:latin typeface="Times" pitchFamily="18" charset="0"/>
                    </a:rPr>
                    <a:t>Define</a:t>
                  </a:r>
                  <a:r>
                    <a:rPr kumimoji="0" lang="en-US" sz="2400" b="0" i="0" u="none" strike="noStrike" cap="none" normalizeH="0" dirty="0" smtClean="0">
                      <a:ln>
                        <a:noFill/>
                      </a:ln>
                      <a:solidFill>
                        <a:schemeClr val="tx1"/>
                      </a:solidFill>
                      <a:effectLst/>
                      <a:latin typeface="Times" pitchFamily="18" charset="0"/>
                    </a:rPr>
                    <a:t> Region of interest</a:t>
                  </a:r>
                  <a:endParaRPr kumimoji="0" lang="en-US" sz="2400" b="0" i="0" u="none" strike="noStrike" cap="none" normalizeH="0" baseline="0" dirty="0" smtClean="0">
                    <a:ln>
                      <a:noFill/>
                    </a:ln>
                    <a:solidFill>
                      <a:schemeClr val="tx1"/>
                    </a:solidFill>
                    <a:effectLst/>
                    <a:latin typeface="Times" pitchFamily="18" charset="0"/>
                  </a:endParaRPr>
                </a:p>
              </p:txBody>
            </p:sp>
            <p:sp>
              <p:nvSpPr>
                <p:cNvPr id="39" name="Process 38"/>
                <p:cNvSpPr/>
                <p:nvPr/>
              </p:nvSpPr>
              <p:spPr bwMode="auto">
                <a:xfrm>
                  <a:off x="9862766" y="23850153"/>
                  <a:ext cx="3096344" cy="1080120"/>
                </a:xfrm>
                <a:prstGeom prst="flowChartProcess">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dirty="0" smtClean="0"/>
                    <a:t>Update from DAE &amp; Reduce data to S(</a:t>
                  </a:r>
                  <a:r>
                    <a:rPr lang="en-US" dirty="0" err="1" smtClean="0"/>
                    <a:t>q,w</a:t>
                  </a:r>
                  <a:r>
                    <a:rPr lang="en-US" dirty="0" smtClean="0"/>
                    <a:t>)</a:t>
                  </a:r>
                  <a:endParaRPr kumimoji="0" lang="en-US" sz="2400" b="0" i="0" u="none" strike="noStrike" cap="none" normalizeH="0" baseline="0" dirty="0" smtClean="0">
                    <a:ln>
                      <a:noFill/>
                    </a:ln>
                    <a:solidFill>
                      <a:schemeClr val="tx1"/>
                    </a:solidFill>
                    <a:effectLst/>
                    <a:latin typeface="Times" pitchFamily="18" charset="0"/>
                  </a:endParaRPr>
                </a:p>
              </p:txBody>
            </p:sp>
            <p:sp>
              <p:nvSpPr>
                <p:cNvPr id="41" name="Process 40"/>
                <p:cNvSpPr/>
                <p:nvPr/>
              </p:nvSpPr>
              <p:spPr bwMode="auto">
                <a:xfrm>
                  <a:off x="9862766" y="25506337"/>
                  <a:ext cx="3096344" cy="1080120"/>
                </a:xfrm>
                <a:prstGeom prst="flowChartProcess">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smtClean="0">
                      <a:ln>
                        <a:noFill/>
                      </a:ln>
                      <a:solidFill>
                        <a:schemeClr val="tx1"/>
                      </a:solidFill>
                      <a:effectLst/>
                      <a:latin typeface="Times" pitchFamily="18" charset="0"/>
                    </a:rPr>
                    <a:t>Calculate</a:t>
                  </a:r>
                  <a:r>
                    <a:rPr kumimoji="0" lang="en-US" sz="2400" b="0" i="0" u="none" strike="noStrike" cap="none" normalizeH="0" dirty="0" smtClean="0">
                      <a:ln>
                        <a:noFill/>
                      </a:ln>
                      <a:solidFill>
                        <a:schemeClr val="tx1"/>
                      </a:solidFill>
                      <a:effectLst/>
                      <a:latin typeface="Times" pitchFamily="18" charset="0"/>
                    </a:rPr>
                    <a:t> statistic for ROI</a:t>
                  </a:r>
                  <a:endParaRPr kumimoji="0" lang="en-US" sz="2400" b="0" i="0" u="none" strike="noStrike" cap="none" normalizeH="0" baseline="0" dirty="0" smtClean="0">
                    <a:ln>
                      <a:noFill/>
                    </a:ln>
                    <a:solidFill>
                      <a:schemeClr val="tx1"/>
                    </a:solidFill>
                    <a:effectLst/>
                    <a:latin typeface="Times" pitchFamily="18" charset="0"/>
                  </a:endParaRPr>
                </a:p>
              </p:txBody>
            </p:sp>
            <p:sp>
              <p:nvSpPr>
                <p:cNvPr id="42" name="Process 41"/>
                <p:cNvSpPr/>
                <p:nvPr/>
              </p:nvSpPr>
              <p:spPr bwMode="auto">
                <a:xfrm>
                  <a:off x="11014894" y="21041841"/>
                  <a:ext cx="3096344" cy="504056"/>
                </a:xfrm>
                <a:prstGeom prst="flowChartProcess">
                  <a:avLst/>
                </a:prstGeom>
                <a:solidFill>
                  <a:srgbClr val="FF6600"/>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smtClean="0">
                      <a:ln>
                        <a:noFill/>
                      </a:ln>
                      <a:solidFill>
                        <a:schemeClr val="tx1"/>
                      </a:solidFill>
                      <a:effectLst/>
                      <a:latin typeface="Times" pitchFamily="18" charset="0"/>
                    </a:rPr>
                    <a:t>Define</a:t>
                  </a:r>
                  <a:r>
                    <a:rPr kumimoji="0" lang="en-US" sz="2400" b="0" i="0" u="none" strike="noStrike" cap="none" normalizeH="0" dirty="0" smtClean="0">
                      <a:ln>
                        <a:noFill/>
                      </a:ln>
                      <a:solidFill>
                        <a:schemeClr val="tx1"/>
                      </a:solidFill>
                      <a:effectLst/>
                      <a:latin typeface="Times" pitchFamily="18" charset="0"/>
                    </a:rPr>
                    <a:t> error bar criteria</a:t>
                  </a:r>
                  <a:endParaRPr kumimoji="0" lang="en-US" sz="2400" b="0" i="0" u="none" strike="noStrike" cap="none" normalizeH="0" baseline="0" dirty="0" smtClean="0">
                    <a:ln>
                      <a:noFill/>
                    </a:ln>
                    <a:solidFill>
                      <a:schemeClr val="tx1"/>
                    </a:solidFill>
                    <a:effectLst/>
                    <a:latin typeface="Times" pitchFamily="18" charset="0"/>
                  </a:endParaRPr>
                </a:p>
              </p:txBody>
            </p:sp>
            <p:sp>
              <p:nvSpPr>
                <p:cNvPr id="30" name="TextBox 29"/>
                <p:cNvSpPr txBox="1"/>
                <p:nvPr/>
              </p:nvSpPr>
              <p:spPr>
                <a:xfrm>
                  <a:off x="13247142" y="28305937"/>
                  <a:ext cx="864096" cy="584776"/>
                </a:xfrm>
                <a:prstGeom prst="rect">
                  <a:avLst/>
                </a:prstGeom>
                <a:noFill/>
              </p:spPr>
              <p:txBody>
                <a:bodyPr wrap="square" rtlCol="0">
                  <a:spAutoFit/>
                </a:bodyPr>
                <a:lstStyle/>
                <a:p>
                  <a:r>
                    <a:rPr lang="en-US" sz="3200" b="1" dirty="0" smtClean="0"/>
                    <a:t>NO</a:t>
                  </a:r>
                  <a:endParaRPr lang="en-US" sz="3200" b="1" dirty="0"/>
                </a:p>
              </p:txBody>
            </p:sp>
            <p:cxnSp>
              <p:nvCxnSpPr>
                <p:cNvPr id="55" name="Straight Connector 54"/>
                <p:cNvCxnSpPr>
                  <a:stCxn id="38" idx="2"/>
                  <a:endCxn id="21" idx="0"/>
                </p:cNvCxnSpPr>
                <p:nvPr/>
              </p:nvCxnSpPr>
              <p:spPr bwMode="auto">
                <a:xfrm>
                  <a:off x="9934774" y="20825817"/>
                  <a:ext cx="1476164" cy="1008112"/>
                </a:xfrm>
                <a:prstGeom prst="line">
                  <a:avLst/>
                </a:prstGeom>
                <a:solidFill>
                  <a:schemeClr val="accent1"/>
                </a:solidFill>
                <a:ln w="25400" cap="flat" cmpd="sng" algn="ctr">
                  <a:solidFill>
                    <a:schemeClr val="tx1"/>
                  </a:solidFill>
                  <a:prstDash val="solid"/>
                  <a:round/>
                  <a:headEnd type="none" w="med" len="med"/>
                  <a:tailEnd type="none" w="med" len="med"/>
                </a:ln>
                <a:effectLst/>
              </p:spPr>
            </p:cxnSp>
            <p:cxnSp>
              <p:nvCxnSpPr>
                <p:cNvPr id="57" name="Straight Connector 56"/>
                <p:cNvCxnSpPr>
                  <a:stCxn id="42" idx="2"/>
                  <a:endCxn id="21" idx="0"/>
                </p:cNvCxnSpPr>
                <p:nvPr/>
              </p:nvCxnSpPr>
              <p:spPr bwMode="auto">
                <a:xfrm flipH="1">
                  <a:off x="11410938" y="21545897"/>
                  <a:ext cx="1152128" cy="288032"/>
                </a:xfrm>
                <a:prstGeom prst="line">
                  <a:avLst/>
                </a:prstGeom>
                <a:solidFill>
                  <a:schemeClr val="accent1"/>
                </a:solidFill>
                <a:ln w="25400" cap="flat" cmpd="sng" algn="ctr">
                  <a:solidFill>
                    <a:schemeClr val="tx1"/>
                  </a:solidFill>
                  <a:prstDash val="solid"/>
                  <a:round/>
                  <a:headEnd type="none" w="med" len="med"/>
                  <a:tailEnd type="none" w="med" len="med"/>
                </a:ln>
                <a:effectLst/>
              </p:spPr>
            </p:cxnSp>
            <p:cxnSp>
              <p:nvCxnSpPr>
                <p:cNvPr id="59" name="Straight Connector 58"/>
                <p:cNvCxnSpPr>
                  <a:stCxn id="21" idx="2"/>
                  <a:endCxn id="39" idx="0"/>
                </p:cNvCxnSpPr>
                <p:nvPr/>
              </p:nvCxnSpPr>
              <p:spPr bwMode="auto">
                <a:xfrm>
                  <a:off x="11410938" y="22770033"/>
                  <a:ext cx="0" cy="1080120"/>
                </a:xfrm>
                <a:prstGeom prst="line">
                  <a:avLst/>
                </a:prstGeom>
                <a:solidFill>
                  <a:schemeClr val="accent1"/>
                </a:solidFill>
                <a:ln w="25400" cap="flat" cmpd="sng" algn="ctr">
                  <a:solidFill>
                    <a:schemeClr val="tx1"/>
                  </a:solidFill>
                  <a:prstDash val="solid"/>
                  <a:round/>
                  <a:headEnd type="none" w="med" len="med"/>
                  <a:tailEnd type="none" w="med" len="med"/>
                </a:ln>
                <a:effectLst/>
              </p:spPr>
            </p:cxnSp>
            <p:cxnSp>
              <p:nvCxnSpPr>
                <p:cNvPr id="62" name="Straight Connector 61"/>
                <p:cNvCxnSpPr>
                  <a:stCxn id="39" idx="2"/>
                  <a:endCxn id="41" idx="0"/>
                </p:cNvCxnSpPr>
                <p:nvPr/>
              </p:nvCxnSpPr>
              <p:spPr bwMode="auto">
                <a:xfrm>
                  <a:off x="11410938" y="24930273"/>
                  <a:ext cx="0" cy="576064"/>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025" name="Straight Connector 1024"/>
                <p:cNvCxnSpPr>
                  <a:stCxn id="41" idx="2"/>
                  <a:endCxn id="22" idx="0"/>
                </p:cNvCxnSpPr>
                <p:nvPr/>
              </p:nvCxnSpPr>
              <p:spPr bwMode="auto">
                <a:xfrm>
                  <a:off x="11410938" y="26586457"/>
                  <a:ext cx="0" cy="792088"/>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1045" name="Straight Connector 1044"/>
                <p:cNvCxnSpPr/>
                <p:nvPr/>
              </p:nvCxnSpPr>
              <p:spPr bwMode="auto">
                <a:xfrm>
                  <a:off x="11413034" y="23274089"/>
                  <a:ext cx="2664296" cy="0"/>
                </a:xfrm>
                <a:prstGeom prst="line">
                  <a:avLst/>
                </a:prstGeom>
                <a:solidFill>
                  <a:schemeClr val="accent1"/>
                </a:solidFill>
                <a:ln w="25400" cap="flat" cmpd="sng" algn="ctr">
                  <a:solidFill>
                    <a:schemeClr val="tx1"/>
                  </a:solidFill>
                  <a:prstDash val="solid"/>
                  <a:round/>
                  <a:headEnd type="none" w="med" len="med"/>
                  <a:tailEnd type="none" w="med" len="med"/>
                </a:ln>
                <a:effectLst/>
              </p:spPr>
            </p:cxnSp>
            <p:cxnSp>
              <p:nvCxnSpPr>
                <p:cNvPr id="1048" name="Straight Connector 1047"/>
                <p:cNvCxnSpPr/>
                <p:nvPr/>
              </p:nvCxnSpPr>
              <p:spPr bwMode="auto">
                <a:xfrm>
                  <a:off x="14039230" y="23274089"/>
                  <a:ext cx="0" cy="5688632"/>
                </a:xfrm>
                <a:prstGeom prst="line">
                  <a:avLst/>
                </a:prstGeom>
                <a:solidFill>
                  <a:schemeClr val="accent1"/>
                </a:solidFill>
                <a:ln w="25400" cap="flat" cmpd="sng" algn="ctr">
                  <a:solidFill>
                    <a:schemeClr val="tx1"/>
                  </a:solidFill>
                  <a:prstDash val="solid"/>
                  <a:round/>
                  <a:headEnd type="triangle" w="med" len="med"/>
                  <a:tailEnd type="none" w="med" len="med"/>
                </a:ln>
                <a:effectLst/>
              </p:spPr>
            </p:cxnSp>
            <p:cxnSp>
              <p:nvCxnSpPr>
                <p:cNvPr id="1051" name="Straight Connector 1050"/>
                <p:cNvCxnSpPr>
                  <a:stCxn id="22" idx="3"/>
                </p:cNvCxnSpPr>
                <p:nvPr/>
              </p:nvCxnSpPr>
              <p:spPr bwMode="auto">
                <a:xfrm>
                  <a:off x="13391158" y="28962721"/>
                  <a:ext cx="648072" cy="0"/>
                </a:xfrm>
                <a:prstGeom prst="line">
                  <a:avLst/>
                </a:prstGeom>
                <a:solidFill>
                  <a:schemeClr val="accent1"/>
                </a:solidFill>
                <a:ln w="25400" cap="flat" cmpd="sng" algn="ctr">
                  <a:solidFill>
                    <a:schemeClr val="tx1"/>
                  </a:solidFill>
                  <a:prstDash val="solid"/>
                  <a:round/>
                  <a:headEnd type="none" w="med" len="med"/>
                  <a:tailEnd type="none" w="med" len="med"/>
                </a:ln>
                <a:effectLst/>
              </p:spPr>
            </p:cxnSp>
            <p:sp>
              <p:nvSpPr>
                <p:cNvPr id="99" name="TextBox 98"/>
                <p:cNvSpPr txBox="1"/>
                <p:nvPr/>
              </p:nvSpPr>
              <p:spPr>
                <a:xfrm>
                  <a:off x="11374934" y="30394169"/>
                  <a:ext cx="1080120" cy="584776"/>
                </a:xfrm>
                <a:prstGeom prst="rect">
                  <a:avLst/>
                </a:prstGeom>
                <a:noFill/>
              </p:spPr>
              <p:txBody>
                <a:bodyPr wrap="square" rtlCol="0">
                  <a:spAutoFit/>
                </a:bodyPr>
                <a:lstStyle/>
                <a:p>
                  <a:r>
                    <a:rPr lang="en-US" sz="3200" b="1" dirty="0" smtClean="0"/>
                    <a:t>YES</a:t>
                  </a:r>
                  <a:endParaRPr lang="en-US" sz="3200" b="1" dirty="0"/>
                </a:p>
              </p:txBody>
            </p:sp>
            <p:cxnSp>
              <p:nvCxnSpPr>
                <p:cNvPr id="1053" name="Straight Arrow Connector 1052"/>
                <p:cNvCxnSpPr>
                  <a:stCxn id="22" idx="2"/>
                </p:cNvCxnSpPr>
                <p:nvPr/>
              </p:nvCxnSpPr>
              <p:spPr bwMode="auto">
                <a:xfrm>
                  <a:off x="11410938" y="30546897"/>
                  <a:ext cx="10330" cy="1798267"/>
                </a:xfrm>
                <a:prstGeom prst="straightConnector1">
                  <a:avLst/>
                </a:prstGeom>
                <a:solidFill>
                  <a:schemeClr val="accent1"/>
                </a:solidFill>
                <a:ln w="25400" cap="flat" cmpd="sng" algn="ctr">
                  <a:solidFill>
                    <a:schemeClr val="tx1"/>
                  </a:solidFill>
                  <a:prstDash val="solid"/>
                  <a:round/>
                  <a:headEnd type="none" w="med" len="med"/>
                  <a:tailEnd type="arrow"/>
                </a:ln>
                <a:effectLst/>
              </p:spPr>
            </p:cxnSp>
            <p:sp>
              <p:nvSpPr>
                <p:cNvPr id="102" name="Process 101"/>
                <p:cNvSpPr/>
                <p:nvPr/>
              </p:nvSpPr>
              <p:spPr bwMode="auto">
                <a:xfrm>
                  <a:off x="9862766" y="32347097"/>
                  <a:ext cx="3096344" cy="936104"/>
                </a:xfrm>
                <a:prstGeom prst="flowChartProcess">
                  <a:avLst/>
                </a:prstGeom>
                <a:solidFill>
                  <a:srgbClr val="FF0000">
                    <a:alpha val="63000"/>
                  </a:srgbClr>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dirty="0" smtClean="0"/>
                    <a:t>END run</a:t>
                  </a:r>
                  <a:endParaRPr kumimoji="0" lang="en-US" sz="2400" b="0" i="0" u="none" strike="noStrike" cap="none" normalizeH="0" baseline="0" dirty="0" smtClean="0">
                    <a:ln>
                      <a:noFill/>
                    </a:ln>
                    <a:solidFill>
                      <a:schemeClr val="tx1"/>
                    </a:solidFill>
                    <a:effectLst/>
                    <a:latin typeface="Times" pitchFamily="18" charset="0"/>
                  </a:endParaRPr>
                </a:p>
              </p:txBody>
            </p:sp>
            <p:sp>
              <p:nvSpPr>
                <p:cNvPr id="109" name="Process 108"/>
                <p:cNvSpPr/>
                <p:nvPr/>
              </p:nvSpPr>
              <p:spPr bwMode="auto">
                <a:xfrm>
                  <a:off x="9862766" y="33715249"/>
                  <a:ext cx="3096344" cy="936104"/>
                </a:xfrm>
                <a:prstGeom prst="flowChartProcess">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lang="en-US" dirty="0" smtClean="0"/>
                    <a:t>Execute next line of sequence</a:t>
                  </a:r>
                  <a:endParaRPr kumimoji="0" lang="en-US" sz="2400" b="0" i="0" u="none" strike="noStrike" cap="none" normalizeH="0" baseline="0" dirty="0" smtClean="0">
                    <a:ln>
                      <a:noFill/>
                    </a:ln>
                    <a:solidFill>
                      <a:schemeClr val="tx1"/>
                    </a:solidFill>
                    <a:effectLst/>
                    <a:latin typeface="Times" pitchFamily="18" charset="0"/>
                  </a:endParaRPr>
                </a:p>
              </p:txBody>
            </p:sp>
            <p:cxnSp>
              <p:nvCxnSpPr>
                <p:cNvPr id="103" name="Straight Connector 102"/>
                <p:cNvCxnSpPr>
                  <a:stCxn id="102" idx="2"/>
                  <a:endCxn id="109" idx="0"/>
                </p:cNvCxnSpPr>
                <p:nvPr/>
              </p:nvCxnSpPr>
              <p:spPr bwMode="auto">
                <a:xfrm>
                  <a:off x="11410938" y="33283201"/>
                  <a:ext cx="0" cy="432048"/>
                </a:xfrm>
                <a:prstGeom prst="line">
                  <a:avLst/>
                </a:prstGeom>
                <a:solidFill>
                  <a:schemeClr val="accent1"/>
                </a:solidFill>
                <a:ln w="25400" cap="flat" cmpd="sng" algn="ctr">
                  <a:solidFill>
                    <a:schemeClr val="tx1"/>
                  </a:solidFill>
                  <a:prstDash val="solid"/>
                  <a:round/>
                  <a:headEnd type="none" w="med" len="med"/>
                  <a:tailEnd type="none" w="med" len="med"/>
                </a:ln>
                <a:effectLst/>
              </p:spPr>
            </p:cxnSp>
          </p:grpSp>
        </p:grpSp>
        <p:sp>
          <p:nvSpPr>
            <p:cNvPr id="114" name="Left Brace 113"/>
            <p:cNvSpPr/>
            <p:nvPr/>
          </p:nvSpPr>
          <p:spPr bwMode="auto">
            <a:xfrm>
              <a:off x="9502726" y="23490113"/>
              <a:ext cx="1800200" cy="3240360"/>
            </a:xfrm>
            <a:prstGeom prst="leftBrace">
              <a:avLst/>
            </a:prstGeom>
            <a:noFill/>
            <a:ln w="508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pitchFamily="18" charset="0"/>
              </a:endParaRPr>
            </a:p>
          </p:txBody>
        </p:sp>
      </p:grpSp>
      <p:sp>
        <p:nvSpPr>
          <p:cNvPr id="124" name="TextBox 123"/>
          <p:cNvSpPr txBox="1"/>
          <p:nvPr/>
        </p:nvSpPr>
        <p:spPr>
          <a:xfrm>
            <a:off x="16703526" y="34435329"/>
            <a:ext cx="1872208" cy="1200328"/>
          </a:xfrm>
          <a:prstGeom prst="rect">
            <a:avLst/>
          </a:prstGeom>
          <a:noFill/>
        </p:spPr>
        <p:txBody>
          <a:bodyPr wrap="square" rtlCol="0">
            <a:spAutoFit/>
          </a:bodyPr>
          <a:lstStyle/>
          <a:p>
            <a:pPr algn="ctr"/>
            <a:r>
              <a:rPr lang="en-US" dirty="0" smtClean="0"/>
              <a:t>Run control by integrated current</a:t>
            </a:r>
            <a:endParaRPr lang="en-US" dirty="0"/>
          </a:p>
        </p:txBody>
      </p:sp>
      <p:grpSp>
        <p:nvGrpSpPr>
          <p:cNvPr id="134" name="Group 133"/>
          <p:cNvGrpSpPr/>
          <p:nvPr/>
        </p:nvGrpSpPr>
        <p:grpSpPr>
          <a:xfrm>
            <a:off x="16775534" y="27573633"/>
            <a:ext cx="13033448" cy="14494544"/>
            <a:chOff x="16775534" y="20969833"/>
            <a:chExt cx="13033448" cy="13414424"/>
          </a:xfrm>
        </p:grpSpPr>
        <p:grpSp>
          <p:nvGrpSpPr>
            <p:cNvPr id="128" name="Group 127"/>
            <p:cNvGrpSpPr/>
            <p:nvPr/>
          </p:nvGrpSpPr>
          <p:grpSpPr>
            <a:xfrm>
              <a:off x="16775534" y="25290313"/>
              <a:ext cx="13033448" cy="9093944"/>
              <a:chOff x="16775534" y="19673689"/>
              <a:chExt cx="13033448" cy="9093944"/>
            </a:xfrm>
          </p:grpSpPr>
          <p:pic>
            <p:nvPicPr>
              <p:cNvPr id="122" name="Picture 121" descr="Screen Shot 2012-09-17 at 14.32.36.png"/>
              <p:cNvPicPr>
                <a:picLocks noChangeAspect="1"/>
              </p:cNvPicPr>
              <p:nvPr/>
            </p:nvPicPr>
            <p:blipFill>
              <a:blip r:embed="rId5" cstate="print">
                <a:extLst>
                  <a:ext uri="{28A0092B-C50C-407E-A947-70E740481C1C}">
                    <a14:useLocalDpi xmlns:a14="http://schemas.microsoft.com/office/drawing/2010/main" xmlns="" val="0"/>
                  </a:ext>
                </a:extLst>
              </a:blip>
              <a:stretch>
                <a:fillRect/>
              </a:stretch>
            </p:blipFill>
            <p:spPr>
              <a:xfrm>
                <a:off x="18791758" y="20969833"/>
                <a:ext cx="8978900" cy="7797800"/>
              </a:xfrm>
              <a:prstGeom prst="rect">
                <a:avLst/>
              </a:prstGeom>
            </p:spPr>
          </p:pic>
          <p:grpSp>
            <p:nvGrpSpPr>
              <p:cNvPr id="127" name="Group 126"/>
              <p:cNvGrpSpPr/>
              <p:nvPr/>
            </p:nvGrpSpPr>
            <p:grpSpPr>
              <a:xfrm>
                <a:off x="16775534" y="19673689"/>
                <a:ext cx="13033448" cy="5764708"/>
                <a:chOff x="16775534" y="19673689"/>
                <a:chExt cx="13033448" cy="5764708"/>
              </a:xfrm>
            </p:grpSpPr>
            <p:sp>
              <p:nvSpPr>
                <p:cNvPr id="118" name="Right Brace 117"/>
                <p:cNvSpPr/>
                <p:nvPr/>
              </p:nvSpPr>
              <p:spPr bwMode="auto">
                <a:xfrm>
                  <a:off x="27576734" y="22049953"/>
                  <a:ext cx="576064" cy="2232248"/>
                </a:xfrm>
                <a:prstGeom prst="rightBrace">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pitchFamily="18" charset="0"/>
                  </a:endParaRPr>
                </a:p>
              </p:txBody>
            </p:sp>
            <p:sp>
              <p:nvSpPr>
                <p:cNvPr id="119" name="TextBox 118"/>
                <p:cNvSpPr txBox="1"/>
                <p:nvPr/>
              </p:nvSpPr>
              <p:spPr>
                <a:xfrm>
                  <a:off x="28224806" y="22770033"/>
                  <a:ext cx="1584176" cy="830997"/>
                </a:xfrm>
                <a:prstGeom prst="rect">
                  <a:avLst/>
                </a:prstGeom>
                <a:noFill/>
              </p:spPr>
              <p:txBody>
                <a:bodyPr wrap="square" rtlCol="0">
                  <a:spAutoFit/>
                </a:bodyPr>
                <a:lstStyle/>
                <a:p>
                  <a:r>
                    <a:rPr lang="en-US" dirty="0" smtClean="0"/>
                    <a:t>Available commands</a:t>
                  </a:r>
                  <a:endParaRPr lang="en-US" dirty="0"/>
                </a:p>
              </p:txBody>
            </p:sp>
            <p:sp>
              <p:nvSpPr>
                <p:cNvPr id="120" name="Curved Up Arrow 119"/>
                <p:cNvSpPr/>
                <p:nvPr/>
              </p:nvSpPr>
              <p:spPr bwMode="auto">
                <a:xfrm rot="20840620" flipH="1" flipV="1">
                  <a:off x="19081044" y="20798078"/>
                  <a:ext cx="4550905" cy="1830720"/>
                </a:xfrm>
                <a:prstGeom prst="curvedUpArrow">
                  <a:avLst/>
                </a:prstGeom>
                <a:solidFill>
                  <a:schemeClr val="accent1">
                    <a:alpha val="53000"/>
                  </a:schemeClr>
                </a:solidFill>
                <a:ln w="9525" cap="flat" cmpd="sng" algn="ctr">
                  <a:solidFill>
                    <a:schemeClr val="tx1">
                      <a:alpha val="54000"/>
                    </a:schemeClr>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pitchFamily="18" charset="0"/>
                  </a:endParaRPr>
                </a:p>
              </p:txBody>
            </p:sp>
            <p:sp>
              <p:nvSpPr>
                <p:cNvPr id="121" name="Line Callout 1 120"/>
                <p:cNvSpPr/>
                <p:nvPr/>
              </p:nvSpPr>
              <p:spPr bwMode="auto">
                <a:xfrm>
                  <a:off x="23688302" y="19673689"/>
                  <a:ext cx="3456384" cy="1152128"/>
                </a:xfrm>
                <a:prstGeom prst="borderCallout1">
                  <a:avLst>
                    <a:gd name="adj1" fmla="val 39914"/>
                    <a:gd name="adj2" fmla="val -1352"/>
                    <a:gd name="adj3" fmla="val 81999"/>
                    <a:gd name="adj4" fmla="val -51377"/>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r>
                    <a:rPr kumimoji="0" lang="en-US" sz="2400" b="0" i="0" u="none" strike="noStrike" cap="none" normalizeH="0" baseline="0" dirty="0" smtClean="0">
                      <a:ln>
                        <a:noFill/>
                      </a:ln>
                      <a:solidFill>
                        <a:schemeClr val="tx1"/>
                      </a:solidFill>
                      <a:effectLst/>
                      <a:latin typeface="Times" pitchFamily="18" charset="0"/>
                    </a:rPr>
                    <a:t>Drag and drop edited commands to generate sequence</a:t>
                  </a:r>
                </a:p>
              </p:txBody>
            </p:sp>
            <p:sp>
              <p:nvSpPr>
                <p:cNvPr id="123" name="Left Brace 122"/>
                <p:cNvSpPr/>
                <p:nvPr/>
              </p:nvSpPr>
              <p:spPr bwMode="auto">
                <a:xfrm>
                  <a:off x="18431718" y="21977945"/>
                  <a:ext cx="432048" cy="720080"/>
                </a:xfrm>
                <a:prstGeom prst="leftBrace">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pitchFamily="18" charset="0"/>
                  </a:endParaRPr>
                </a:p>
              </p:txBody>
            </p:sp>
            <p:sp>
              <p:nvSpPr>
                <p:cNvPr id="125" name="Left Brace 124"/>
                <p:cNvSpPr/>
                <p:nvPr/>
              </p:nvSpPr>
              <p:spPr bwMode="auto">
                <a:xfrm>
                  <a:off x="18431718" y="22986057"/>
                  <a:ext cx="432048" cy="864096"/>
                </a:xfrm>
                <a:prstGeom prst="leftBrace">
                  <a:avLst/>
                </a:prstGeom>
                <a:solidFill>
                  <a:schemeClr val="accent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pitchFamily="18" charset="0"/>
                  </a:endParaRPr>
                </a:p>
              </p:txBody>
            </p:sp>
            <p:sp>
              <p:nvSpPr>
                <p:cNvPr id="133" name="TextBox 132"/>
                <p:cNvSpPr txBox="1"/>
                <p:nvPr/>
              </p:nvSpPr>
              <p:spPr>
                <a:xfrm>
                  <a:off x="16775534" y="23130073"/>
                  <a:ext cx="1872208" cy="2308324"/>
                </a:xfrm>
                <a:prstGeom prst="rect">
                  <a:avLst/>
                </a:prstGeom>
                <a:noFill/>
              </p:spPr>
              <p:txBody>
                <a:bodyPr wrap="square" rtlCol="0">
                  <a:spAutoFit/>
                </a:bodyPr>
                <a:lstStyle/>
                <a:p>
                  <a:pPr algn="ctr"/>
                  <a:r>
                    <a:rPr lang="en-US" dirty="0" smtClean="0"/>
                    <a:t>Intelligent run control</a:t>
                  </a:r>
                </a:p>
                <a:p>
                  <a:pPr algn="ctr"/>
                  <a:r>
                    <a:rPr lang="en-US" dirty="0" smtClean="0"/>
                    <a:t>Waits for 1% </a:t>
                  </a:r>
                  <a:r>
                    <a:rPr lang="en-US" dirty="0" err="1" smtClean="0"/>
                    <a:t>errorbar</a:t>
                  </a:r>
                  <a:r>
                    <a:rPr lang="en-US" dirty="0" smtClean="0"/>
                    <a:t> on the defined ROI</a:t>
                  </a:r>
                  <a:endParaRPr lang="en-US" dirty="0"/>
                </a:p>
              </p:txBody>
            </p:sp>
          </p:grpSp>
        </p:grpSp>
        <p:sp>
          <p:nvSpPr>
            <p:cNvPr id="126" name="TextBox 125"/>
            <p:cNvSpPr txBox="1"/>
            <p:nvPr/>
          </p:nvSpPr>
          <p:spPr>
            <a:xfrm>
              <a:off x="17711638" y="20969833"/>
              <a:ext cx="12025336" cy="4616648"/>
            </a:xfrm>
            <a:prstGeom prst="rect">
              <a:avLst/>
            </a:prstGeom>
            <a:noFill/>
          </p:spPr>
          <p:txBody>
            <a:bodyPr wrap="square" rtlCol="0">
              <a:spAutoFit/>
            </a:bodyPr>
            <a:lstStyle/>
            <a:p>
              <a:pPr algn="ctr"/>
              <a:r>
                <a:rPr lang="en-US" sz="5000" dirty="0" smtClean="0">
                  <a:solidFill>
                    <a:schemeClr val="accent6"/>
                  </a:solidFill>
                  <a:latin typeface="+mj-lt"/>
                </a:rPr>
                <a:t>Features of GUI</a:t>
              </a:r>
            </a:p>
            <a:p>
              <a:pPr marL="342900" indent="-342900">
                <a:buFont typeface="Arial"/>
                <a:buChar char="•"/>
              </a:pPr>
              <a:r>
                <a:rPr lang="en-US" dirty="0" smtClean="0">
                  <a:latin typeface="Arial" pitchFamily="34" charset="0"/>
                  <a:cs typeface="Arial" pitchFamily="34" charset="0"/>
                </a:rPr>
                <a:t>Sequence and control instrument from within </a:t>
              </a:r>
              <a:r>
                <a:rPr lang="en-US" dirty="0" err="1" smtClean="0">
                  <a:latin typeface="Arial" pitchFamily="34" charset="0"/>
                  <a:cs typeface="Arial" pitchFamily="34" charset="0"/>
                </a:rPr>
                <a:t>Mantidplot</a:t>
              </a:r>
              <a:r>
                <a:rPr lang="en-US" dirty="0" smtClean="0">
                  <a:latin typeface="Arial" pitchFamily="34" charset="0"/>
                  <a:cs typeface="Arial" pitchFamily="34" charset="0"/>
                </a:rPr>
                <a:t> GUI</a:t>
              </a:r>
            </a:p>
            <a:p>
              <a:pPr marL="342900" indent="-342900">
                <a:buFont typeface="Arial"/>
                <a:buChar char="•"/>
              </a:pPr>
              <a:r>
                <a:rPr lang="en-US" dirty="0" smtClean="0">
                  <a:latin typeface="Arial" pitchFamily="34" charset="0"/>
                  <a:cs typeface="Arial" pitchFamily="34" charset="0"/>
                </a:rPr>
                <a:t>Current line of execution indicated by green </a:t>
              </a:r>
              <a:r>
                <a:rPr lang="en-US" dirty="0" err="1" smtClean="0">
                  <a:latin typeface="Arial" pitchFamily="34" charset="0"/>
                  <a:cs typeface="Arial" pitchFamily="34" charset="0"/>
                </a:rPr>
                <a:t>colour</a:t>
              </a:r>
              <a:endParaRPr lang="en-US" dirty="0" smtClean="0">
                <a:latin typeface="Arial" pitchFamily="34" charset="0"/>
                <a:cs typeface="Arial" pitchFamily="34" charset="0"/>
              </a:endParaRPr>
            </a:p>
            <a:p>
              <a:pPr marL="342900" indent="-342900">
                <a:buFont typeface="Arial"/>
                <a:buChar char="•"/>
              </a:pPr>
              <a:r>
                <a:rPr lang="en-US" dirty="0" smtClean="0">
                  <a:latin typeface="Arial" pitchFamily="34" charset="0"/>
                  <a:cs typeface="Arial" pitchFamily="34" charset="0"/>
                </a:rPr>
                <a:t>Edit sequence of commands during execution</a:t>
              </a:r>
            </a:p>
            <a:p>
              <a:pPr marL="1257300" lvl="2" indent="-342900">
                <a:buFont typeface="Arial"/>
                <a:buChar char="•"/>
              </a:pPr>
              <a:r>
                <a:rPr lang="en-US" dirty="0" smtClean="0">
                  <a:latin typeface="Arial" pitchFamily="34" charset="0"/>
                  <a:cs typeface="Arial" pitchFamily="34" charset="0"/>
                </a:rPr>
                <a:t>No need to stop scripts and reload</a:t>
              </a:r>
            </a:p>
            <a:p>
              <a:pPr marL="342900" indent="-342900">
                <a:buFont typeface="Arial"/>
                <a:buChar char="•"/>
              </a:pPr>
              <a:r>
                <a:rPr lang="en-US" dirty="0" smtClean="0">
                  <a:latin typeface="Arial" pitchFamily="34" charset="0"/>
                  <a:cs typeface="Arial" pitchFamily="34" charset="0"/>
                </a:rPr>
                <a:t>Save and reload user sequences </a:t>
              </a:r>
            </a:p>
            <a:p>
              <a:pPr marL="342900" indent="-342900">
                <a:buFont typeface="Arial"/>
                <a:buChar char="•"/>
              </a:pPr>
              <a:r>
                <a:rPr lang="en-US" dirty="0" smtClean="0">
                  <a:latin typeface="Arial" pitchFamily="34" charset="0"/>
                  <a:cs typeface="Arial" pitchFamily="34" charset="0"/>
                </a:rPr>
                <a:t>Simple commands</a:t>
              </a:r>
            </a:p>
            <a:p>
              <a:pPr lvl="2"/>
              <a:r>
                <a:rPr lang="en-US" b="1" dirty="0" smtClean="0">
                  <a:latin typeface="Arial" pitchFamily="34" charset="0"/>
                  <a:cs typeface="Arial" pitchFamily="34" charset="0"/>
                </a:rPr>
                <a:t>Count 300 </a:t>
              </a:r>
              <a:r>
                <a:rPr lang="en-US" dirty="0" smtClean="0">
                  <a:latin typeface="Arial" pitchFamily="34" charset="0"/>
                  <a:cs typeface="Arial" pitchFamily="34" charset="0"/>
                </a:rPr>
                <a:t>[count for 300 </a:t>
              </a:r>
              <a:r>
                <a:rPr lang="en-US" dirty="0" err="1" smtClean="0">
                  <a:latin typeface="Arial" pitchFamily="34" charset="0"/>
                  <a:cs typeface="Arial" pitchFamily="34" charset="0"/>
                </a:rPr>
                <a:t>uamp</a:t>
              </a:r>
              <a:r>
                <a:rPr lang="en-US" dirty="0" smtClean="0">
                  <a:latin typeface="Arial" pitchFamily="34" charset="0"/>
                  <a:cs typeface="Arial" pitchFamily="34" charset="0"/>
                </a:rPr>
                <a:t> integrated current]</a:t>
              </a:r>
            </a:p>
            <a:p>
              <a:pPr lvl="2"/>
              <a:r>
                <a:rPr lang="en-US" b="1" dirty="0" err="1" smtClean="0">
                  <a:latin typeface="Arial" pitchFamily="34" charset="0"/>
                  <a:cs typeface="Arial" pitchFamily="34" charset="0"/>
                </a:rPr>
                <a:t>DefineRoi</a:t>
              </a:r>
              <a:r>
                <a:rPr lang="en-US" b="1" dirty="0" smtClean="0">
                  <a:latin typeface="Arial" pitchFamily="34" charset="0"/>
                  <a:cs typeface="Arial" pitchFamily="34" charset="0"/>
                </a:rPr>
                <a:t> 25 25.5 150 250 </a:t>
              </a:r>
              <a:r>
                <a:rPr lang="en-US" dirty="0" smtClean="0">
                  <a:latin typeface="Arial" pitchFamily="34" charset="0"/>
                  <a:cs typeface="Arial" pitchFamily="34" charset="0"/>
                </a:rPr>
                <a:t>[define region of interest </a:t>
              </a:r>
              <a:r>
                <a:rPr lang="en-US" dirty="0" err="1" smtClean="0">
                  <a:latin typeface="Arial" pitchFamily="34" charset="0"/>
                  <a:cs typeface="Arial" pitchFamily="34" charset="0"/>
                </a:rPr>
                <a:t>Qmin</a:t>
              </a:r>
              <a:r>
                <a:rPr lang="en-US" dirty="0" smtClean="0">
                  <a:latin typeface="Arial" pitchFamily="34" charset="0"/>
                  <a:cs typeface="Arial" pitchFamily="34" charset="0"/>
                </a:rPr>
                <a:t> </a:t>
              </a:r>
              <a:r>
                <a:rPr lang="en-US" dirty="0" err="1" smtClean="0">
                  <a:latin typeface="Arial" pitchFamily="34" charset="0"/>
                  <a:cs typeface="Arial" pitchFamily="34" charset="0"/>
                </a:rPr>
                <a:t>Qmax</a:t>
              </a:r>
              <a:r>
                <a:rPr lang="en-US" dirty="0" smtClean="0">
                  <a:latin typeface="Arial" pitchFamily="34" charset="0"/>
                  <a:cs typeface="Arial" pitchFamily="34" charset="0"/>
                </a:rPr>
                <a:t> </a:t>
              </a:r>
              <a:r>
                <a:rPr lang="en-US" dirty="0" err="1" smtClean="0">
                  <a:latin typeface="Arial" pitchFamily="34" charset="0"/>
                  <a:cs typeface="Arial" pitchFamily="34" charset="0"/>
                </a:rPr>
                <a:t>Emin</a:t>
              </a:r>
              <a:r>
                <a:rPr lang="en-US" dirty="0" smtClean="0">
                  <a:latin typeface="Arial" pitchFamily="34" charset="0"/>
                  <a:cs typeface="Arial" pitchFamily="34" charset="0"/>
                </a:rPr>
                <a:t> </a:t>
              </a:r>
              <a:r>
                <a:rPr lang="en-US" dirty="0" err="1" smtClean="0">
                  <a:latin typeface="Arial" pitchFamily="34" charset="0"/>
                  <a:cs typeface="Arial" pitchFamily="34" charset="0"/>
                </a:rPr>
                <a:t>Emax</a:t>
              </a:r>
              <a:r>
                <a:rPr lang="en-US" dirty="0" smtClean="0">
                  <a:latin typeface="Arial" pitchFamily="34" charset="0"/>
                  <a:cs typeface="Arial" pitchFamily="34" charset="0"/>
                </a:rPr>
                <a:t>]</a:t>
              </a:r>
            </a:p>
            <a:p>
              <a:pPr lvl="2"/>
              <a:r>
                <a:rPr lang="en-US" b="1" dirty="0" err="1" smtClean="0">
                  <a:latin typeface="Arial" pitchFamily="34" charset="0"/>
                  <a:cs typeface="Arial" pitchFamily="34" charset="0"/>
                </a:rPr>
                <a:t>Set_ei</a:t>
              </a:r>
              <a:r>
                <a:rPr lang="en-US" b="1" dirty="0" smtClean="0">
                  <a:latin typeface="Arial" pitchFamily="34" charset="0"/>
                  <a:cs typeface="Arial" pitchFamily="34" charset="0"/>
                </a:rPr>
                <a:t> 50 300 </a:t>
              </a:r>
              <a:r>
                <a:rPr lang="en-US" dirty="0" smtClean="0">
                  <a:latin typeface="Arial" pitchFamily="34" charset="0"/>
                  <a:cs typeface="Arial" pitchFamily="34" charset="0"/>
                </a:rPr>
                <a:t>[set instrument incident energy to 50meV </a:t>
              </a:r>
              <a:r>
                <a:rPr lang="en-US" dirty="0" err="1" smtClean="0">
                  <a:latin typeface="Arial" pitchFamily="34" charset="0"/>
                  <a:cs typeface="Arial" pitchFamily="34" charset="0"/>
                </a:rPr>
                <a:t>fermi</a:t>
              </a:r>
              <a:r>
                <a:rPr lang="en-US" dirty="0" smtClean="0">
                  <a:latin typeface="Arial" pitchFamily="34" charset="0"/>
                  <a:cs typeface="Arial" pitchFamily="34" charset="0"/>
                </a:rPr>
                <a:t> chopper at 300Hz]</a:t>
              </a:r>
            </a:p>
            <a:p>
              <a:pPr lvl="2"/>
              <a:r>
                <a:rPr lang="en-US" b="1" dirty="0" err="1" smtClean="0">
                  <a:latin typeface="Arial" pitchFamily="34" charset="0"/>
                  <a:cs typeface="Arial" pitchFamily="34" charset="0"/>
                </a:rPr>
                <a:t>Settemp</a:t>
              </a:r>
              <a:r>
                <a:rPr lang="en-US" b="1" dirty="0" smtClean="0">
                  <a:latin typeface="Arial" pitchFamily="34" charset="0"/>
                  <a:cs typeface="Arial" pitchFamily="34" charset="0"/>
                </a:rPr>
                <a:t> 20 </a:t>
              </a:r>
              <a:r>
                <a:rPr lang="en-US" dirty="0" smtClean="0">
                  <a:latin typeface="Arial" pitchFamily="34" charset="0"/>
                  <a:cs typeface="Arial" pitchFamily="34" charset="0"/>
                </a:rPr>
                <a:t>[set the sample environment to 20K enable </a:t>
              </a:r>
              <a:r>
                <a:rPr lang="en-US" dirty="0" err="1" smtClean="0">
                  <a:latin typeface="Arial" pitchFamily="34" charset="0"/>
                  <a:cs typeface="Arial" pitchFamily="34" charset="0"/>
                </a:rPr>
                <a:t>runcontrol</a:t>
              </a:r>
              <a:r>
                <a:rPr lang="en-US" dirty="0" smtClean="0">
                  <a:latin typeface="Arial" pitchFamily="34" charset="0"/>
                  <a:cs typeface="Arial" pitchFamily="34" charset="0"/>
                </a:rPr>
                <a:t> +/-1K</a:t>
              </a:r>
              <a:endParaRPr lang="en-US" dirty="0">
                <a:latin typeface="Arial" pitchFamily="34" charset="0"/>
                <a:cs typeface="Arial" pitchFamily="34" charset="0"/>
              </a:endParaRPr>
            </a:p>
          </p:txBody>
        </p:sp>
      </p:grpSp>
      <p:grpSp>
        <p:nvGrpSpPr>
          <p:cNvPr id="132" name="Group 131"/>
          <p:cNvGrpSpPr/>
          <p:nvPr/>
        </p:nvGrpSpPr>
        <p:grpSpPr>
          <a:xfrm>
            <a:off x="19546089" y="7504337"/>
            <a:ext cx="9758837" cy="11017224"/>
            <a:chOff x="18935774" y="7792369"/>
            <a:chExt cx="9830845" cy="11665296"/>
          </a:xfrm>
        </p:grpSpPr>
        <p:graphicFrame>
          <p:nvGraphicFramePr>
            <p:cNvPr id="8" name="Diagram 7"/>
            <p:cNvGraphicFramePr/>
            <p:nvPr>
              <p:extLst>
                <p:ext uri="{D42A27DB-BD31-4B8C-83A1-F6EECF244321}">
                  <p14:modId xmlns:p14="http://schemas.microsoft.com/office/powerpoint/2010/main" xmlns="" val="3835629203"/>
                </p:ext>
              </p:extLst>
            </p:nvPr>
          </p:nvGraphicFramePr>
          <p:xfrm>
            <a:off x="19727862" y="8512449"/>
            <a:ext cx="9038757" cy="10713594"/>
          </p:xfrm>
          <a:graphic>
            <a:graphicData uri="http://schemas.openxmlformats.org/drawingml/2006/diagram">
              <dgm:relIds xmlns:dgm="http://schemas.openxmlformats.org/drawingml/2006/diagram" xmlns:r="http://schemas.openxmlformats.org/officeDocument/2006/relationships" r:dm="rId6" r:lo="rId7" r:qs="rId8" r:cs="rId9"/>
            </a:graphicData>
          </a:graphic>
        </p:graphicFrame>
        <p:sp>
          <p:nvSpPr>
            <p:cNvPr id="129" name="TextBox 128"/>
            <p:cNvSpPr txBox="1"/>
            <p:nvPr/>
          </p:nvSpPr>
          <p:spPr>
            <a:xfrm>
              <a:off x="18935774" y="7792369"/>
              <a:ext cx="3528392" cy="646331"/>
            </a:xfrm>
            <a:prstGeom prst="rect">
              <a:avLst/>
            </a:prstGeom>
            <a:noFill/>
          </p:spPr>
          <p:txBody>
            <a:bodyPr wrap="square" rtlCol="0">
              <a:spAutoFit/>
            </a:bodyPr>
            <a:lstStyle/>
            <a:p>
              <a:r>
                <a:rPr lang="en-US" sz="3600" b="1" dirty="0" smtClean="0"/>
                <a:t>USER interface</a:t>
              </a:r>
              <a:endParaRPr lang="en-US" sz="3600" b="1" dirty="0"/>
            </a:p>
          </p:txBody>
        </p:sp>
        <p:sp>
          <p:nvSpPr>
            <p:cNvPr id="139" name="TextBox 138"/>
            <p:cNvSpPr txBox="1"/>
            <p:nvPr/>
          </p:nvSpPr>
          <p:spPr>
            <a:xfrm>
              <a:off x="24120350" y="7864377"/>
              <a:ext cx="2808312" cy="646331"/>
            </a:xfrm>
            <a:prstGeom prst="rect">
              <a:avLst/>
            </a:prstGeom>
            <a:noFill/>
          </p:spPr>
          <p:txBody>
            <a:bodyPr wrap="square" rtlCol="0">
              <a:spAutoFit/>
            </a:bodyPr>
            <a:lstStyle/>
            <a:p>
              <a:r>
                <a:rPr lang="en-US" sz="3600" b="1" dirty="0" smtClean="0"/>
                <a:t>Developer</a:t>
              </a:r>
              <a:endParaRPr lang="en-US" sz="3600" b="1" dirty="0"/>
            </a:p>
          </p:txBody>
        </p:sp>
        <p:cxnSp>
          <p:nvCxnSpPr>
            <p:cNvPr id="131" name="Straight Connector 130"/>
            <p:cNvCxnSpPr/>
            <p:nvPr/>
          </p:nvCxnSpPr>
          <p:spPr bwMode="auto">
            <a:xfrm>
              <a:off x="22824206" y="7936385"/>
              <a:ext cx="144016" cy="11521280"/>
            </a:xfrm>
            <a:prstGeom prst="line">
              <a:avLst/>
            </a:prstGeom>
            <a:solidFill>
              <a:schemeClr val="accent1"/>
            </a:solidFill>
            <a:ln w="63500" cap="flat" cmpd="sng" algn="ctr">
              <a:solidFill>
                <a:schemeClr val="tx1"/>
              </a:solidFill>
              <a:prstDash val="dash"/>
              <a:round/>
              <a:headEnd type="none" w="med" len="med"/>
              <a:tailEnd type="none" w="med" len="med"/>
            </a:ln>
            <a:effectLst/>
          </p:spPr>
        </p:cxnSp>
      </p:grpSp>
      <p:grpSp>
        <p:nvGrpSpPr>
          <p:cNvPr id="151" name="Group 150"/>
          <p:cNvGrpSpPr/>
          <p:nvPr/>
        </p:nvGrpSpPr>
        <p:grpSpPr>
          <a:xfrm>
            <a:off x="20447942" y="19529673"/>
            <a:ext cx="8137146" cy="7056784"/>
            <a:chOff x="20447942" y="18809593"/>
            <a:chExt cx="8137146" cy="7056784"/>
          </a:xfrm>
        </p:grpSpPr>
        <p:sp>
          <p:nvSpPr>
            <p:cNvPr id="145" name="Rounded Rectangle 144"/>
            <p:cNvSpPr/>
            <p:nvPr/>
          </p:nvSpPr>
          <p:spPr bwMode="auto">
            <a:xfrm>
              <a:off x="20447942" y="18809593"/>
              <a:ext cx="7992888" cy="7056784"/>
            </a:xfrm>
            <a:prstGeom prst="roundRect">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pitchFamily="18" charset="0"/>
              </a:endParaRPr>
            </a:p>
          </p:txBody>
        </p:sp>
        <p:pic>
          <p:nvPicPr>
            <p:cNvPr id="10" name="Picture 9"/>
            <p:cNvPicPr>
              <a:picLocks noChangeAspect="1"/>
            </p:cNvPicPr>
            <p:nvPr/>
          </p:nvPicPr>
          <p:blipFill>
            <a:blip r:embed="rId11" cstate="print"/>
            <a:stretch>
              <a:fillRect/>
            </a:stretch>
          </p:blipFill>
          <p:spPr>
            <a:xfrm>
              <a:off x="20591958" y="19817705"/>
              <a:ext cx="7993130" cy="5648352"/>
            </a:xfrm>
            <a:prstGeom prst="rect">
              <a:avLst/>
            </a:prstGeom>
          </p:spPr>
        </p:pic>
        <p:sp>
          <p:nvSpPr>
            <p:cNvPr id="149" name="TextBox 148"/>
            <p:cNvSpPr txBox="1"/>
            <p:nvPr/>
          </p:nvSpPr>
          <p:spPr>
            <a:xfrm>
              <a:off x="22752198" y="18953609"/>
              <a:ext cx="3083473" cy="923330"/>
            </a:xfrm>
            <a:prstGeom prst="rect">
              <a:avLst/>
            </a:prstGeom>
            <a:noFill/>
          </p:spPr>
          <p:txBody>
            <a:bodyPr wrap="none" rtlCol="0">
              <a:spAutoFit/>
            </a:bodyPr>
            <a:lstStyle/>
            <a:p>
              <a:r>
                <a:rPr lang="en-US" sz="5400" b="1" dirty="0" smtClean="0">
                  <a:solidFill>
                    <a:schemeClr val="accent6"/>
                  </a:solidFill>
                </a:rPr>
                <a:t>To do this</a:t>
              </a:r>
              <a:endParaRPr lang="en-US" sz="5400" b="1" dirty="0">
                <a:solidFill>
                  <a:schemeClr val="accent6"/>
                </a:solidFill>
              </a:endParaRPr>
            </a:p>
          </p:txBody>
        </p:sp>
      </p:grpSp>
      <p:grpSp>
        <p:nvGrpSpPr>
          <p:cNvPr id="150" name="Group 149"/>
          <p:cNvGrpSpPr/>
          <p:nvPr/>
        </p:nvGrpSpPr>
        <p:grpSpPr>
          <a:xfrm>
            <a:off x="10654854" y="17873489"/>
            <a:ext cx="9433048" cy="7848872"/>
            <a:chOff x="10654854" y="18161521"/>
            <a:chExt cx="9433048" cy="7848872"/>
          </a:xfrm>
        </p:grpSpPr>
        <p:sp>
          <p:nvSpPr>
            <p:cNvPr id="144" name="Rounded Rectangle 143"/>
            <p:cNvSpPr/>
            <p:nvPr/>
          </p:nvSpPr>
          <p:spPr bwMode="auto">
            <a:xfrm>
              <a:off x="10654854" y="18161521"/>
              <a:ext cx="9433048" cy="7848872"/>
            </a:xfrm>
            <a:prstGeom prst="roundRect">
              <a:avLst/>
            </a:prstGeom>
            <a:solidFill>
              <a:srgbClr val="FFFFFF"/>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pitchFamily="18" charset="0"/>
              </a:endParaRPr>
            </a:p>
          </p:txBody>
        </p:sp>
        <p:sp>
          <p:nvSpPr>
            <p:cNvPr id="148" name="TextBox 147"/>
            <p:cNvSpPr txBox="1"/>
            <p:nvPr/>
          </p:nvSpPr>
          <p:spPr>
            <a:xfrm>
              <a:off x="13463166" y="18809593"/>
              <a:ext cx="2923885" cy="923330"/>
            </a:xfrm>
            <a:prstGeom prst="rect">
              <a:avLst/>
            </a:prstGeom>
            <a:noFill/>
          </p:spPr>
          <p:txBody>
            <a:bodyPr wrap="none" rtlCol="0">
              <a:spAutoFit/>
            </a:bodyPr>
            <a:lstStyle/>
            <a:p>
              <a:r>
                <a:rPr lang="en-US" sz="5400" b="1" dirty="0" smtClean="0">
                  <a:solidFill>
                    <a:schemeClr val="accent6"/>
                  </a:solidFill>
                </a:rPr>
                <a:t>With this</a:t>
              </a:r>
              <a:endParaRPr lang="en-US" sz="5400" b="1" dirty="0">
                <a:solidFill>
                  <a:schemeClr val="accent6"/>
                </a:solidFill>
              </a:endParaRPr>
            </a:p>
          </p:txBody>
        </p:sp>
        <p:pic>
          <p:nvPicPr>
            <p:cNvPr id="137" name="Picture 136" descr="Screen Shot 2012-09-17 at 15.01.22.png"/>
            <p:cNvPicPr>
              <a:picLocks noChangeAspect="1"/>
            </p:cNvPicPr>
            <p:nvPr/>
          </p:nvPicPr>
          <p:blipFill>
            <a:blip r:embed="rId12" cstate="print">
              <a:extLst>
                <a:ext uri="{28A0092B-C50C-407E-A947-70E740481C1C}">
                  <a14:useLocalDpi xmlns:a14="http://schemas.microsoft.com/office/drawing/2010/main" xmlns="" val="0"/>
                </a:ext>
              </a:extLst>
            </a:blip>
            <a:stretch>
              <a:fillRect/>
            </a:stretch>
          </p:blipFill>
          <p:spPr>
            <a:xfrm>
              <a:off x="11086902" y="19961721"/>
              <a:ext cx="8520754" cy="5156780"/>
            </a:xfrm>
            <a:prstGeom prst="rect">
              <a:avLst/>
            </a:prstGeom>
          </p:spPr>
        </p:pic>
      </p:grpSp>
      <p:grpSp>
        <p:nvGrpSpPr>
          <p:cNvPr id="143" name="Group 142"/>
          <p:cNvGrpSpPr/>
          <p:nvPr/>
        </p:nvGrpSpPr>
        <p:grpSpPr>
          <a:xfrm>
            <a:off x="1005782" y="15929273"/>
            <a:ext cx="9289032" cy="9289032"/>
            <a:chOff x="1221806" y="19025617"/>
            <a:chExt cx="9289032" cy="9289032"/>
          </a:xfrm>
        </p:grpSpPr>
        <p:sp>
          <p:nvSpPr>
            <p:cNvPr id="142" name="Rounded Rectangle 141"/>
            <p:cNvSpPr/>
            <p:nvPr/>
          </p:nvSpPr>
          <p:spPr bwMode="auto">
            <a:xfrm>
              <a:off x="1221806" y="19025617"/>
              <a:ext cx="9289032" cy="9289032"/>
            </a:xfrm>
            <a:prstGeom prst="roundRect">
              <a:avLst/>
            </a:prstGeom>
            <a:no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pitchFamily="18" charset="0"/>
              </a:endParaRPr>
            </a:p>
          </p:txBody>
        </p:sp>
        <p:sp>
          <p:nvSpPr>
            <p:cNvPr id="136" name="TextBox 135"/>
            <p:cNvSpPr txBox="1"/>
            <p:nvPr/>
          </p:nvSpPr>
          <p:spPr>
            <a:xfrm>
              <a:off x="3454054" y="19313649"/>
              <a:ext cx="4384283" cy="923330"/>
            </a:xfrm>
            <a:prstGeom prst="rect">
              <a:avLst/>
            </a:prstGeom>
            <a:noFill/>
          </p:spPr>
          <p:txBody>
            <a:bodyPr wrap="none" rtlCol="0">
              <a:spAutoFit/>
            </a:bodyPr>
            <a:lstStyle/>
            <a:p>
              <a:r>
                <a:rPr lang="en-US" sz="5400" b="1" dirty="0" smtClean="0">
                  <a:solidFill>
                    <a:schemeClr val="accent6"/>
                  </a:solidFill>
                </a:rPr>
                <a:t>Control these:</a:t>
              </a:r>
              <a:endParaRPr lang="en-US" sz="5400" b="1" dirty="0">
                <a:solidFill>
                  <a:schemeClr val="accent6"/>
                </a:solidFill>
              </a:endParaRPr>
            </a:p>
          </p:txBody>
        </p:sp>
        <p:grpSp>
          <p:nvGrpSpPr>
            <p:cNvPr id="141" name="Group 140"/>
            <p:cNvGrpSpPr/>
            <p:nvPr/>
          </p:nvGrpSpPr>
          <p:grpSpPr>
            <a:xfrm>
              <a:off x="1365822" y="20465777"/>
              <a:ext cx="9018295" cy="7140460"/>
              <a:chOff x="1365822" y="21473889"/>
              <a:chExt cx="9018295" cy="7140460"/>
            </a:xfrm>
          </p:grpSpPr>
          <p:pic>
            <p:nvPicPr>
              <p:cNvPr id="140" name="Picture 139"/>
              <p:cNvPicPr>
                <a:picLocks noChangeAspect="1"/>
              </p:cNvPicPr>
              <p:nvPr/>
            </p:nvPicPr>
            <p:blipFill>
              <a:blip r:embed="rId13" cstate="print"/>
              <a:stretch>
                <a:fillRect/>
              </a:stretch>
            </p:blipFill>
            <p:spPr>
              <a:xfrm>
                <a:off x="1365822" y="21473889"/>
                <a:ext cx="4303846" cy="3709392"/>
              </a:xfrm>
              <a:prstGeom prst="rect">
                <a:avLst/>
              </a:prstGeom>
            </p:spPr>
          </p:pic>
          <p:pic>
            <p:nvPicPr>
              <p:cNvPr id="152" name="Picture 36"/>
              <p:cNvPicPr>
                <a:picLocks noChangeAspect="1" noChangeArrowheads="1"/>
              </p:cNvPicPr>
              <p:nvPr/>
            </p:nvPicPr>
            <p:blipFill>
              <a:blip r:embed="rId14" cstate="print"/>
              <a:srcRect l="20896" t="27987" r="3500" b="10666"/>
              <a:stretch>
                <a:fillRect/>
              </a:stretch>
            </p:blipFill>
            <p:spPr bwMode="auto">
              <a:xfrm>
                <a:off x="3526062" y="24930273"/>
                <a:ext cx="6052984" cy="3684076"/>
              </a:xfrm>
              <a:prstGeom prst="rect">
                <a:avLst/>
              </a:prstGeom>
              <a:noFill/>
              <a:ln w="12700">
                <a:noFill/>
                <a:miter lim="800000"/>
                <a:headEnd type="none" w="sm" len="sm"/>
                <a:tailEnd type="none" w="sm" len="sm"/>
              </a:ln>
              <a:effectLst/>
            </p:spPr>
          </p:pic>
          <p:pic>
            <p:nvPicPr>
              <p:cNvPr id="105" name="Picture 104"/>
              <p:cNvPicPr>
                <a:picLocks noChangeAspect="1"/>
              </p:cNvPicPr>
              <p:nvPr/>
            </p:nvPicPr>
            <p:blipFill>
              <a:blip r:embed="rId15" cstate="print"/>
              <a:stretch>
                <a:fillRect/>
              </a:stretch>
            </p:blipFill>
            <p:spPr>
              <a:xfrm>
                <a:off x="5686302" y="21617905"/>
                <a:ext cx="4697815" cy="3240360"/>
              </a:xfrm>
              <a:prstGeom prst="rect">
                <a:avLst/>
              </a:prstGeom>
            </p:spPr>
          </p:pic>
        </p:grpSp>
      </p:grpSp>
      <p:pic>
        <p:nvPicPr>
          <p:cNvPr id="3090" name="Picture 18" descr="C:\Mantid\Documents\Images\SNS_logo_words_trans_back.gif"/>
          <p:cNvPicPr>
            <a:picLocks noChangeAspect="1" noChangeArrowheads="1"/>
          </p:cNvPicPr>
          <p:nvPr/>
        </p:nvPicPr>
        <p:blipFill>
          <a:blip r:embed="rId16" cstate="print"/>
          <a:srcRect/>
          <a:stretch>
            <a:fillRect/>
          </a:stretch>
        </p:blipFill>
        <p:spPr bwMode="auto">
          <a:xfrm>
            <a:off x="9142686" y="40346220"/>
            <a:ext cx="3670562" cy="2457543"/>
          </a:xfrm>
          <a:prstGeom prst="rect">
            <a:avLst/>
          </a:prstGeom>
          <a:noFill/>
        </p:spPr>
      </p:pic>
      <p:pic>
        <p:nvPicPr>
          <p:cNvPr id="1027" name="Picture 3"/>
          <p:cNvPicPr>
            <a:picLocks noChangeAspect="1" noChangeArrowheads="1"/>
          </p:cNvPicPr>
          <p:nvPr/>
        </p:nvPicPr>
        <p:blipFill>
          <a:blip r:embed="rId17" cstate="print"/>
          <a:srcRect/>
          <a:stretch>
            <a:fillRect/>
          </a:stretch>
        </p:blipFill>
        <p:spPr bwMode="auto">
          <a:xfrm>
            <a:off x="3886102" y="31050953"/>
            <a:ext cx="6768752" cy="6901762"/>
          </a:xfrm>
          <a:prstGeom prst="rect">
            <a:avLst/>
          </a:prstGeom>
          <a:noFill/>
          <a:ln w="9525">
            <a:noFill/>
            <a:miter lim="800000"/>
            <a:headEnd/>
            <a:tailEnd/>
          </a:ln>
        </p:spPr>
      </p:pic>
      <p:grpSp>
        <p:nvGrpSpPr>
          <p:cNvPr id="72" name="Group 71"/>
          <p:cNvGrpSpPr/>
          <p:nvPr/>
        </p:nvGrpSpPr>
        <p:grpSpPr>
          <a:xfrm>
            <a:off x="717750" y="25362321"/>
            <a:ext cx="6840760" cy="6855440"/>
            <a:chOff x="717750" y="25362321"/>
            <a:chExt cx="6840760" cy="6855440"/>
          </a:xfrm>
        </p:grpSpPr>
        <p:pic>
          <p:nvPicPr>
            <p:cNvPr id="1026" name="Picture 2"/>
            <p:cNvPicPr>
              <a:picLocks noChangeAspect="1" noChangeArrowheads="1"/>
            </p:cNvPicPr>
            <p:nvPr/>
          </p:nvPicPr>
          <p:blipFill>
            <a:blip r:embed="rId18" cstate="print"/>
            <a:srcRect/>
            <a:stretch>
              <a:fillRect/>
            </a:stretch>
          </p:blipFill>
          <p:spPr bwMode="auto">
            <a:xfrm>
              <a:off x="717750" y="25362321"/>
              <a:ext cx="6840760" cy="6855440"/>
            </a:xfrm>
            <a:prstGeom prst="rect">
              <a:avLst/>
            </a:prstGeom>
            <a:noFill/>
            <a:ln w="9525">
              <a:noFill/>
              <a:miter lim="800000"/>
              <a:headEnd/>
              <a:tailEnd/>
            </a:ln>
          </p:spPr>
        </p:pic>
        <p:sp>
          <p:nvSpPr>
            <p:cNvPr id="70" name="Rectangle 69"/>
            <p:cNvSpPr/>
            <p:nvPr/>
          </p:nvSpPr>
          <p:spPr bwMode="auto">
            <a:xfrm>
              <a:off x="4750198" y="28818705"/>
              <a:ext cx="504056" cy="864096"/>
            </a:xfrm>
            <a:prstGeom prst="rect">
              <a:avLst/>
            </a:prstGeom>
            <a:solidFill>
              <a:srgbClr val="FFFF00">
                <a:alpha val="78000"/>
              </a:srgbClr>
            </a:solidFill>
            <a:ln w="254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pitchFamily="18" charset="0"/>
              </a:endParaRPr>
            </a:p>
          </p:txBody>
        </p:sp>
      </p:grpSp>
      <p:sp>
        <p:nvSpPr>
          <p:cNvPr id="71" name="Rectangle 70"/>
          <p:cNvSpPr/>
          <p:nvPr/>
        </p:nvSpPr>
        <p:spPr bwMode="auto">
          <a:xfrm>
            <a:off x="7815760" y="32635129"/>
            <a:ext cx="678854" cy="4608512"/>
          </a:xfrm>
          <a:prstGeom prst="rect">
            <a:avLst/>
          </a:prstGeom>
          <a:solidFill>
            <a:srgbClr val="FF6600">
              <a:alpha val="78000"/>
            </a:srgbClr>
          </a:solidFill>
          <a:ln w="254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smtClean="0">
              <a:ln>
                <a:noFill/>
              </a:ln>
              <a:solidFill>
                <a:schemeClr val="tx1"/>
              </a:solidFill>
              <a:effectLst/>
              <a:latin typeface="Times" pitchFamily="18" charset="0"/>
            </a:endParaRPr>
          </a:p>
        </p:txBody>
      </p:sp>
      <p:cxnSp>
        <p:nvCxnSpPr>
          <p:cNvPr id="4" name="Straight Connector 3"/>
          <p:cNvCxnSpPr>
            <a:stCxn id="70" idx="3"/>
            <a:endCxn id="114" idx="1"/>
          </p:cNvCxnSpPr>
          <p:nvPr/>
        </p:nvCxnSpPr>
        <p:spPr bwMode="auto">
          <a:xfrm>
            <a:off x="5254254" y="29250753"/>
            <a:ext cx="4680520" cy="1517569"/>
          </a:xfrm>
          <a:prstGeom prst="line">
            <a:avLst/>
          </a:prstGeom>
          <a:solidFill>
            <a:schemeClr val="accent1"/>
          </a:solidFill>
          <a:ln w="38100" cap="flat" cmpd="sng" algn="ctr">
            <a:solidFill>
              <a:schemeClr val="tx1"/>
            </a:solidFill>
            <a:prstDash val="solid"/>
            <a:round/>
            <a:headEnd type="none" w="med" len="med"/>
            <a:tailEnd type="none" w="med" len="med"/>
          </a:ln>
          <a:effectLst/>
        </p:spPr>
      </p:cxnSp>
      <p:cxnSp>
        <p:nvCxnSpPr>
          <p:cNvPr id="7" name="Straight Connector 6"/>
          <p:cNvCxnSpPr>
            <a:endCxn id="114" idx="1"/>
          </p:cNvCxnSpPr>
          <p:nvPr/>
        </p:nvCxnSpPr>
        <p:spPr bwMode="auto">
          <a:xfrm flipV="1">
            <a:off x="8494614" y="30768322"/>
            <a:ext cx="1440160" cy="4171063"/>
          </a:xfrm>
          <a:prstGeom prst="line">
            <a:avLst/>
          </a:prstGeom>
          <a:solidFill>
            <a:schemeClr val="accent1"/>
          </a:solidFill>
          <a:ln w="38100" cap="flat" cmpd="sng" algn="ctr">
            <a:solidFill>
              <a:schemeClr val="tx1"/>
            </a:solidFill>
            <a:prstDash val="solid"/>
            <a:round/>
            <a:headEnd type="none" w="med" len="med"/>
            <a:tailEnd type="none" w="med" len="med"/>
          </a:ln>
          <a:effectLst/>
        </p:spPr>
      </p:cxnSp>
    </p:spTree>
  </p:cSld>
  <p:clrMapOvr>
    <a:masterClrMapping/>
  </p:clrMapOvr>
  <p:timing>
    <p:tnLst>
      <p:par>
        <p:cTn id="1" dur="indefinite" restart="never" nodeType="tmRoot"/>
      </p:par>
    </p:tnLst>
  </p:timing>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STFC style">
      <a:majorFont>
        <a:latin typeface="Corisande"/>
        <a:ea typeface=""/>
        <a:cs typeface=""/>
      </a:majorFont>
      <a:minorFont>
        <a:latin typeface="Corisande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smtClean="0">
            <a:ln>
              <a:noFill/>
            </a:ln>
            <a:solidFill>
              <a:schemeClr val="tx1"/>
            </a:solidFill>
            <a:effectLst/>
            <a:latin typeface="Times" pitchFamily="18" charset="0"/>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BFEB35FB51C0F42A9A471BD9DD2DD1B" ma:contentTypeVersion="1" ma:contentTypeDescription="Create a new document." ma:contentTypeScope="" ma:versionID="35a5236f1a4e3acf6a385f2c1bfe2746">
  <xsd:schema xmlns:xsd="http://www.w3.org/2001/XMLSchema" xmlns:xs="http://www.w3.org/2001/XMLSchema" xmlns:p="http://schemas.microsoft.com/office/2006/metadata/properties" xmlns:ns1="http://schemas.microsoft.com/sharepoint/v3" targetNamespace="http://schemas.microsoft.com/office/2006/metadata/properties" ma:root="true" ma:fieldsID="a447206dab0015f8b9f8924535193e8c" ns1:_="">
    <xsd:import namespace="http://schemas.microsoft.com/sharepoint/v3"/>
    <xsd:element name="properties">
      <xsd:complexType>
        <xsd:sequence>
          <xsd:element name="documentManagement">
            <xsd:complexType>
              <xsd:all>
                <xsd:element ref="ns1:PublishingStartDate" minOccurs="0"/>
                <xsd:element ref="ns1:PublishingExpirationDat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PublishingStartDate" ma:index="8" nillable="true" ma:displayName="Scheduling Start Date" ma:description="" ma:hidden="true" ma:internalName="PublishingStartDate">
      <xsd:simpleType>
        <xsd:restriction base="dms:Unknown"/>
      </xsd:simpleType>
    </xsd:element>
    <xsd:element name="PublishingExpirationDate" ma:index="9" nillable="true" ma:displayName="Scheduling End Date" ma:description="" ma:hidden="true" ma:internalName="PublishingExpirationDat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LongProperties xmlns="http://schemas.microsoft.com/office/2006/metadata/longProperties"/>
</file>

<file path=customXml/item4.xml><?xml version="1.0" encoding="utf-8"?>
<p:properties xmlns:p="http://schemas.microsoft.com/office/2006/metadata/properties" xmlns:xsi="http://www.w3.org/2001/XMLSchema-instance">
  <documentManagement>
    <PublishingExpirationDate xmlns="http://schemas.microsoft.com/sharepoint/v3" xsi:nil="true"/>
    <PublishingStartDate xmlns="http://schemas.microsoft.com/sharepoint/v3" xsi:nil="true"/>
  </documentManagement>
</p:properties>
</file>

<file path=customXml/itemProps1.xml><?xml version="1.0" encoding="utf-8"?>
<ds:datastoreItem xmlns:ds="http://schemas.openxmlformats.org/officeDocument/2006/customXml" ds:itemID="{3B5FA4EA-6C34-4AED-AF36-BD45CB995C1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B870582-39B3-4EE1-B4C9-D3C3087CF0F0}">
  <ds:schemaRefs>
    <ds:schemaRef ds:uri="http://schemas.microsoft.com/sharepoint/v3/contenttype/forms"/>
  </ds:schemaRefs>
</ds:datastoreItem>
</file>

<file path=customXml/itemProps3.xml><?xml version="1.0" encoding="utf-8"?>
<ds:datastoreItem xmlns:ds="http://schemas.openxmlformats.org/officeDocument/2006/customXml" ds:itemID="{5593874F-BA98-4A0D-88E6-76DECBDFE515}">
  <ds:schemaRefs>
    <ds:schemaRef ds:uri="http://schemas.microsoft.com/office/2006/metadata/longProperties"/>
  </ds:schemaRefs>
</ds:datastoreItem>
</file>

<file path=customXml/itemProps4.xml><?xml version="1.0" encoding="utf-8"?>
<ds:datastoreItem xmlns:ds="http://schemas.openxmlformats.org/officeDocument/2006/customXml" ds:itemID="{BBE466B2-E11B-4338-AFEC-553026806900}">
  <ds:schemaRefs>
    <ds:schemaRef ds:uri="http://schemas.microsoft.com/office/2006/metadata/properties"/>
    <ds:schemaRef ds:uri="http://schemas.microsoft.com/sharepoint/v3"/>
  </ds:schemaRefs>
</ds:datastoreItem>
</file>

<file path=docProps/app.xml><?xml version="1.0" encoding="utf-8"?>
<Properties xmlns="http://schemas.openxmlformats.org/officeDocument/2006/extended-properties" xmlns:vt="http://schemas.openxmlformats.org/officeDocument/2006/docPropsVTypes">
  <TotalTime>900</TotalTime>
  <Words>410</Words>
  <Application>Microsoft Office PowerPoint</Application>
  <PresentationFormat>Custom</PresentationFormat>
  <Paragraphs>58</Paragraphs>
  <Slides>1</Slides>
  <Notes>1</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Blank Presentation</vt:lpstr>
      <vt:lpstr>Slide 1</vt:lpstr>
    </vt:vector>
  </TitlesOfParts>
  <Company>.</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Poster template: conference - A0 portrait (ppt)</dc:title>
  <dc:creator>Studio Mac</dc:creator>
  <cp:lastModifiedBy>Nicholas Draper</cp:lastModifiedBy>
  <cp:revision>101</cp:revision>
  <dcterms:created xsi:type="dcterms:W3CDTF">2007-04-05T18:09:36Z</dcterms:created>
  <dcterms:modified xsi:type="dcterms:W3CDTF">2012-09-17T15:19:41Z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
    <vt:lpwstr>Document</vt:lpwstr>
  </property>
  <property fmtid="{D5CDD505-2E9C-101B-9397-08002B2CF9AE}" pid="3" name="display_urn:schemas-microsoft-com:office:office#Editor">
    <vt:lpwstr>Summers, Karen (STFC,RAL,OBR)</vt:lpwstr>
  </property>
  <property fmtid="{D5CDD505-2E9C-101B-9397-08002B2CF9AE}" pid="4" name="xd_Signature">
    <vt:lpwstr/>
  </property>
  <property fmtid="{D5CDD505-2E9C-101B-9397-08002B2CF9AE}" pid="5" name="display_urn:schemas-microsoft-com:office:office#Author">
    <vt:lpwstr>Summers, Karen (STFC,RAL,OBR)</vt:lpwstr>
  </property>
  <property fmtid="{D5CDD505-2E9C-101B-9397-08002B2CF9AE}" pid="6" name="TemplateUrl">
    <vt:lpwstr/>
  </property>
  <property fmtid="{D5CDD505-2E9C-101B-9397-08002B2CF9AE}" pid="7" name="xd_ProgID">
    <vt:lpwstr/>
  </property>
  <property fmtid="{D5CDD505-2E9C-101B-9397-08002B2CF9AE}" pid="8" name="ContentTypeId">
    <vt:lpwstr>0x010100F731947B08D5984288BC8B16A979FF50</vt:lpwstr>
  </property>
  <property fmtid="{D5CDD505-2E9C-101B-9397-08002B2CF9AE}" pid="9" name="_SourceUrl">
    <vt:lpwstr/>
  </property>
</Properties>
</file>

<file path=docProps/thumbnail.jpeg>
</file>